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4"/>
  </p:notesMasterIdLst>
  <p:handoutMasterIdLst>
    <p:handoutMasterId r:id="rId25"/>
  </p:handoutMasterIdLst>
  <p:sldIdLst>
    <p:sldId id="296" r:id="rId5"/>
    <p:sldId id="420" r:id="rId6"/>
    <p:sldId id="430" r:id="rId7"/>
    <p:sldId id="297" r:id="rId8"/>
    <p:sldId id="439" r:id="rId9"/>
    <p:sldId id="418" r:id="rId10"/>
    <p:sldId id="441" r:id="rId11"/>
    <p:sldId id="446" r:id="rId12"/>
    <p:sldId id="452" r:id="rId13"/>
    <p:sldId id="454" r:id="rId14"/>
    <p:sldId id="427" r:id="rId15"/>
    <p:sldId id="447" r:id="rId16"/>
    <p:sldId id="448" r:id="rId17"/>
    <p:sldId id="434" r:id="rId18"/>
    <p:sldId id="450" r:id="rId19"/>
    <p:sldId id="449" r:id="rId20"/>
    <p:sldId id="380" r:id="rId21"/>
    <p:sldId id="440" r:id="rId22"/>
    <p:sldId id="431" r:id="rId23"/>
  </p:sldIdLst>
  <p:sldSz cx="12192000" cy="6858000"/>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8EFD553-4956-120F-A22F-D5E72A5EF3BE}" name="Jenny Marusiak" initials="JM" userId="S::jmarusiak@synapse-energy.com::971343fe-052e-4aa6-a299-f0ad3bfb5e9f" providerId="AD"/>
  <p188:author id="{041CDD66-159E-64C4-9C73-AB40DAE540BE}" name="Pat Knight" initials="PK" userId="S::pknight@synapse-energy.com::a66722e1-260d-4d43-b6d2-fad53cb9ea34" providerId="AD"/>
  <p188:author id="{7ECE1567-8107-C036-154C-2C360727F4A3}" name="Aunjoli Das" initials="AD" userId="S::adas@synapse-energy.com::df8e76a2-c32b-4f22-9956-035afd6f073c" providerId="AD"/>
  <p188:author id="{0453696C-B900-57E4-B538-EEC046146010}" name="Anthony Star" initials="AS" userId="S::astar@synapse-energy.com::7d0710bf-af9c-4934-90b8-c74106818af8" providerId="AD"/>
  <p188:author id="{4F655476-1044-77A9-EC34-EFCC77435BD4}" name="Elise Ashley" initials="EA" userId="S::eashley@synapse-energy.com::2b617e78-8268-4f08-b361-c0c73b9643b1" providerId="AD"/>
  <p188:author id="{F6CAB18B-8035-3EFF-9C50-4D383CEBA1B7}" name="Sarah Shenstone-Harris" initials="SS" userId="S::sshenstone-harris@synapse-energy.com::db6d2878-0ea9-44c0-9985-6a5f11c75ec3" providerId="AD"/>
  <p188:author id="{CE71C494-796B-A9E3-7910-2AD0D46F973D}" name="Caroline Resor" initials="CR" userId="S::cresor@synapse-energy.com::00beda4a-89a4-4743-850c-a17876bb639d" providerId="AD"/>
  <p188:author id="{40EDB1C2-3033-8D8A-A530-5E0049FAC203}" name="Angela Zeng" initials="AZ" userId="S::azeng@synapse-energy.com::65b48b54-45b5-4735-89aa-3b3bc4acdf8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7E5FA"/>
    <a:srgbClr val="DEE7F6"/>
    <a:srgbClr val="CFDBF1"/>
    <a:srgbClr val="BACBEA"/>
    <a:srgbClr val="E3E7ED"/>
    <a:srgbClr val="553203"/>
    <a:srgbClr val="377FE7"/>
    <a:srgbClr val="333333"/>
    <a:srgbClr val="00549D"/>
    <a:srgbClr val="E8EB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7DF18680-E054-41AD-8BC1-D1AEF772440D}">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690" autoAdjust="0"/>
    <p:restoredTop sz="95463" autoAdjust="0"/>
  </p:normalViewPr>
  <p:slideViewPr>
    <p:cSldViewPr snapToGrid="0">
      <p:cViewPr varScale="1">
        <p:scale>
          <a:sx n="111" d="100"/>
          <a:sy n="111" d="100"/>
        </p:scale>
        <p:origin x="840" y="96"/>
      </p:cViewPr>
      <p:guideLst>
        <p:guide orient="horz" pos="2160"/>
        <p:guide pos="3840"/>
      </p:guideLst>
    </p:cSldViewPr>
  </p:slideViewPr>
  <p:outlineViewPr>
    <p:cViewPr>
      <p:scale>
        <a:sx n="33" d="100"/>
        <a:sy n="33" d="100"/>
      </p:scale>
      <p:origin x="0" y="-24"/>
    </p:cViewPr>
  </p:outlineViewPr>
  <p:notesTextViewPr>
    <p:cViewPr>
      <p:scale>
        <a:sx n="1" d="1"/>
        <a:sy n="1" d="1"/>
      </p:scale>
      <p:origin x="0" y="0"/>
    </p:cViewPr>
  </p:notesTextViewPr>
  <p:sorterViewPr>
    <p:cViewPr varScale="1">
      <p:scale>
        <a:sx n="100" d="100"/>
        <a:sy n="100" d="100"/>
      </p:scale>
      <p:origin x="0" y="0"/>
    </p:cViewPr>
  </p:sorterViewPr>
  <p:notesViewPr>
    <p:cSldViewPr snapToGrid="0">
      <p:cViewPr varScale="1">
        <p:scale>
          <a:sx n="71" d="100"/>
          <a:sy n="71" d="100"/>
        </p:scale>
        <p:origin x="-4098" y="-96"/>
      </p:cViewPr>
      <p:guideLst>
        <p:guide orient="horz" pos="2928"/>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64820"/>
          </a:xfrm>
          <a:prstGeom prst="rect">
            <a:avLst/>
          </a:prstGeom>
        </p:spPr>
        <p:txBody>
          <a:bodyPr vert="horz" lIns="91440" tIns="45720" rIns="91440" bIns="45720" rtlCol="0"/>
          <a:lstStyle>
            <a:lvl1pPr algn="r">
              <a:defRPr sz="1200"/>
            </a:lvl1pPr>
          </a:lstStyle>
          <a:p>
            <a:fld id="{C989A255-1DCD-4688-9567-E1A82B1939F1}" type="datetimeFigureOut">
              <a:rPr lang="en-US" smtClean="0"/>
              <a:t>9/23/2026</a:t>
            </a:fld>
            <a:endParaRPr lang="en-US"/>
          </a:p>
        </p:txBody>
      </p:sp>
      <p:sp>
        <p:nvSpPr>
          <p:cNvPr id="4" name="Footer Placeholder 3"/>
          <p:cNvSpPr>
            <a:spLocks noGrp="1"/>
          </p:cNvSpPr>
          <p:nvPr>
            <p:ph type="ftr" sz="quarter" idx="2"/>
          </p:nvPr>
        </p:nvSpPr>
        <p:spPr>
          <a:xfrm>
            <a:off x="0" y="8829967"/>
            <a:ext cx="2971800" cy="46482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829967"/>
            <a:ext cx="2971800" cy="464820"/>
          </a:xfrm>
          <a:prstGeom prst="rect">
            <a:avLst/>
          </a:prstGeom>
        </p:spPr>
        <p:txBody>
          <a:bodyPr vert="horz" lIns="91440" tIns="45720" rIns="91440" bIns="45720" rtlCol="0" anchor="b"/>
          <a:lstStyle>
            <a:lvl1pPr algn="r">
              <a:defRPr sz="1200"/>
            </a:lvl1pPr>
          </a:lstStyle>
          <a:p>
            <a:fld id="{E6BD2611-1AFE-4393-917A-CC9F702A3F3B}" type="slidenum">
              <a:rPr lang="en-US" smtClean="0"/>
              <a:t>‹#›</a:t>
            </a:fld>
            <a:endParaRPr lang="en-US"/>
          </a:p>
        </p:txBody>
      </p:sp>
    </p:spTree>
    <p:extLst>
      <p:ext uri="{BB962C8B-B14F-4D97-AF65-F5344CB8AC3E}">
        <p14:creationId xmlns:p14="http://schemas.microsoft.com/office/powerpoint/2010/main" val="17704917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643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66434"/>
          </a:xfrm>
          <a:prstGeom prst="rect">
            <a:avLst/>
          </a:prstGeom>
        </p:spPr>
        <p:txBody>
          <a:bodyPr vert="horz" lIns="91440" tIns="45720" rIns="91440" bIns="45720" rtlCol="0"/>
          <a:lstStyle>
            <a:lvl1pPr algn="r">
              <a:defRPr sz="1200"/>
            </a:lvl1pPr>
          </a:lstStyle>
          <a:p>
            <a:fld id="{F7B43BA7-AF45-40CF-97D4-30A2EB505A03}" type="datetimeFigureOut">
              <a:rPr lang="en-US" smtClean="0"/>
              <a:t>9/23/2026</a:t>
            </a:fld>
            <a:endParaRPr lang="en-US"/>
          </a:p>
        </p:txBody>
      </p:sp>
      <p:sp>
        <p:nvSpPr>
          <p:cNvPr id="4" name="Slide Image Placeholder 3"/>
          <p:cNvSpPr>
            <a:spLocks noGrp="1" noRot="1" noChangeAspect="1"/>
          </p:cNvSpPr>
          <p:nvPr>
            <p:ph type="sldImg" idx="2"/>
          </p:nvPr>
        </p:nvSpPr>
        <p:spPr>
          <a:xfrm>
            <a:off x="6413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73892"/>
            <a:ext cx="5486400" cy="366045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2971800" cy="46643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29967"/>
            <a:ext cx="2971800" cy="466433"/>
          </a:xfrm>
          <a:prstGeom prst="rect">
            <a:avLst/>
          </a:prstGeom>
        </p:spPr>
        <p:txBody>
          <a:bodyPr vert="horz" lIns="91440" tIns="45720" rIns="91440" bIns="45720" rtlCol="0" anchor="b"/>
          <a:lstStyle>
            <a:lvl1pPr algn="r">
              <a:defRPr sz="1200"/>
            </a:lvl1pPr>
          </a:lstStyle>
          <a:p>
            <a:fld id="{C9ED5335-C87C-48DB-8FB6-BDFFED2097FD}" type="slidenum">
              <a:rPr lang="en-US" smtClean="0"/>
              <a:t>‹#›</a:t>
            </a:fld>
            <a:endParaRPr lang="en-US"/>
          </a:p>
        </p:txBody>
      </p:sp>
    </p:spTree>
    <p:extLst>
      <p:ext uri="{BB962C8B-B14F-4D97-AF65-F5344CB8AC3E}">
        <p14:creationId xmlns:p14="http://schemas.microsoft.com/office/powerpoint/2010/main" val="39862320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A4CDED-F1B4-1D14-96BA-AD16C67FC6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D73598-25C9-E57D-51FB-6E5E8E00B8C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BE0040-FC8B-E8E9-F26A-0B9B5789A35E}"/>
              </a:ext>
            </a:extLst>
          </p:cNvPr>
          <p:cNvSpPr>
            <a:spLocks noGrp="1"/>
          </p:cNvSpPr>
          <p:nvPr>
            <p:ph type="body" idx="1"/>
          </p:nvPr>
        </p:nvSpPr>
        <p:spPr/>
        <p:txBody>
          <a:bodyPr/>
          <a:lstStyle/>
          <a:p>
            <a:pPr lvl="0">
              <a:lnSpc>
                <a:spcPct val="120000"/>
              </a:lnSpc>
              <a:spcBef>
                <a:spcPts val="0"/>
              </a:spcBef>
            </a:pPr>
            <a:endParaRPr lang="en-US" dirty="0"/>
          </a:p>
        </p:txBody>
      </p:sp>
      <p:sp>
        <p:nvSpPr>
          <p:cNvPr id="4" name="Slide Number Placeholder 3">
            <a:extLst>
              <a:ext uri="{FF2B5EF4-FFF2-40B4-BE49-F238E27FC236}">
                <a16:creationId xmlns:a16="http://schemas.microsoft.com/office/drawing/2014/main" id="{6CDACB65-B6C2-D89B-28D7-52C0264883DF}"/>
              </a:ext>
            </a:extLst>
          </p:cNvPr>
          <p:cNvSpPr>
            <a:spLocks noGrp="1"/>
          </p:cNvSpPr>
          <p:nvPr>
            <p:ph type="sldNum" sz="quarter" idx="5"/>
          </p:nvPr>
        </p:nvSpPr>
        <p:spPr/>
        <p:txBody>
          <a:bodyPr/>
          <a:lstStyle/>
          <a:p>
            <a:fld id="{C9ED5335-C87C-48DB-8FB6-BDFFED2097FD}" type="slidenum">
              <a:rPr lang="en-US" smtClean="0"/>
              <a:t>9</a:t>
            </a:fld>
            <a:endParaRPr lang="en-US" dirty="0"/>
          </a:p>
        </p:txBody>
      </p:sp>
    </p:spTree>
    <p:extLst>
      <p:ext uri="{BB962C8B-B14F-4D97-AF65-F5344CB8AC3E}">
        <p14:creationId xmlns:p14="http://schemas.microsoft.com/office/powerpoint/2010/main" val="23785124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014B95-4531-D4AF-1F2B-EEBB6853ED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90D07F-E9BE-E2CA-4A49-20E3E8023E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5E7C2A-7A79-06FD-A712-6B133F5C12FD}"/>
              </a:ext>
            </a:extLst>
          </p:cNvPr>
          <p:cNvSpPr>
            <a:spLocks noGrp="1"/>
          </p:cNvSpPr>
          <p:nvPr>
            <p:ph type="body" idx="1"/>
          </p:nvPr>
        </p:nvSpPr>
        <p:spPr/>
        <p:txBody>
          <a:bodyPr/>
          <a:lstStyle/>
          <a:p>
            <a:pPr lvl="0">
              <a:lnSpc>
                <a:spcPct val="120000"/>
              </a:lnSpc>
              <a:spcBef>
                <a:spcPts val="0"/>
              </a:spcBef>
            </a:pPr>
            <a:endParaRPr lang="en-US" dirty="0"/>
          </a:p>
        </p:txBody>
      </p:sp>
      <p:sp>
        <p:nvSpPr>
          <p:cNvPr id="4" name="Slide Number Placeholder 3">
            <a:extLst>
              <a:ext uri="{FF2B5EF4-FFF2-40B4-BE49-F238E27FC236}">
                <a16:creationId xmlns:a16="http://schemas.microsoft.com/office/drawing/2014/main" id="{8201E64E-CA6D-E576-C5C1-222937185DFA}"/>
              </a:ext>
            </a:extLst>
          </p:cNvPr>
          <p:cNvSpPr>
            <a:spLocks noGrp="1"/>
          </p:cNvSpPr>
          <p:nvPr>
            <p:ph type="sldNum" sz="quarter" idx="5"/>
          </p:nvPr>
        </p:nvSpPr>
        <p:spPr/>
        <p:txBody>
          <a:bodyPr/>
          <a:lstStyle/>
          <a:p>
            <a:fld id="{C9ED5335-C87C-48DB-8FB6-BDFFED2097FD}" type="slidenum">
              <a:rPr lang="en-US" smtClean="0"/>
              <a:t>10</a:t>
            </a:fld>
            <a:endParaRPr lang="en-US" dirty="0"/>
          </a:p>
        </p:txBody>
      </p:sp>
    </p:spTree>
    <p:extLst>
      <p:ext uri="{BB962C8B-B14F-4D97-AF65-F5344CB8AC3E}">
        <p14:creationId xmlns:p14="http://schemas.microsoft.com/office/powerpoint/2010/main" val="400651069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82547" y="643497"/>
            <a:ext cx="8126699" cy="1087437"/>
          </a:xfrm>
        </p:spPr>
        <p:txBody>
          <a:bodyPr anchor="b">
            <a:noAutofit/>
          </a:bodyPr>
          <a:lstStyle>
            <a:lvl1pPr algn="l">
              <a:lnSpc>
                <a:spcPts val="3120"/>
              </a:lnSpc>
              <a:defRPr sz="2800" b="1">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882547" y="2398078"/>
            <a:ext cx="10383520" cy="1056322"/>
          </a:xfrm>
        </p:spPr>
        <p:txBody>
          <a:bodyPr>
            <a:noAutofit/>
          </a:bodyPr>
          <a:lstStyle>
            <a:lvl1pPr marL="0" indent="0" algn="l">
              <a:lnSpc>
                <a:spcPts val="3200"/>
              </a:lnSpc>
              <a:buNone/>
              <a:defRPr lang="en-US" sz="2400" b="1" kern="1200" dirty="0">
                <a:solidFill>
                  <a:schemeClr val="tx1">
                    <a:lumMod val="50000"/>
                    <a:lumOff val="50000"/>
                  </a:schemeClr>
                </a:solidFill>
                <a:latin typeface="+mn-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5" name="Footer Placeholder 4"/>
          <p:cNvSpPr>
            <a:spLocks noGrp="1"/>
          </p:cNvSpPr>
          <p:nvPr>
            <p:ph type="ftr" sz="quarter" idx="11"/>
          </p:nvPr>
        </p:nvSpPr>
        <p:spPr>
          <a:xfrm>
            <a:off x="4800602" y="6498992"/>
            <a:ext cx="6747933" cy="393192"/>
          </a:xfrm>
        </p:spPr>
        <p:txBody>
          <a:bodyPr/>
          <a:lstStyle>
            <a:lvl1pPr algn="r">
              <a:defRPr lang="en-US" sz="1000" b="0" i="0" u="none" strike="noStrike" baseline="0" smtClean="0">
                <a:solidFill>
                  <a:schemeClr val="accent3"/>
                </a:solidFill>
                <a:latin typeface="Calibri" panose="020F0502020204030204" pitchFamily="34" charset="0"/>
              </a:defRPr>
            </a:lvl1pPr>
          </a:lstStyle>
          <a:p>
            <a:r>
              <a:rPr lang="en-US" dirty="0"/>
              <a:t>www.synapse-energy.com  |  ©2026 Synapse Energy Economics Inc. All rights reserved.</a:t>
            </a:r>
          </a:p>
        </p:txBody>
      </p:sp>
      <p:sp>
        <p:nvSpPr>
          <p:cNvPr id="9" name="Text Placeholder 9"/>
          <p:cNvSpPr>
            <a:spLocks noGrp="1"/>
          </p:cNvSpPr>
          <p:nvPr>
            <p:ph type="body" sz="quarter" idx="14"/>
          </p:nvPr>
        </p:nvSpPr>
        <p:spPr>
          <a:xfrm>
            <a:off x="882547" y="4238815"/>
            <a:ext cx="10415373" cy="518683"/>
          </a:xfrm>
        </p:spPr>
        <p:txBody>
          <a:bodyPr>
            <a:normAutofit/>
          </a:bodyPr>
          <a:lstStyle>
            <a:lvl1pPr marL="0" indent="0" algn="l" defTabSz="914400" rtl="0" eaLnBrk="1" latinLnBrk="0" hangingPunct="1">
              <a:lnSpc>
                <a:spcPts val="3200"/>
              </a:lnSpc>
              <a:spcBef>
                <a:spcPts val="1000"/>
              </a:spcBef>
              <a:buClr>
                <a:schemeClr val="tx2"/>
              </a:buClr>
              <a:buFont typeface="Arial" panose="020B0604020202020204" pitchFamily="34" charset="0"/>
              <a:buNone/>
              <a:defRPr lang="en-US" sz="2000" b="0" kern="1200" dirty="0" smtClean="0">
                <a:solidFill>
                  <a:schemeClr val="tx1">
                    <a:lumMod val="50000"/>
                    <a:lumOff val="50000"/>
                  </a:schemeClr>
                </a:solidFill>
                <a:latin typeface="+mn-lt"/>
                <a:ea typeface="+mn-ea"/>
                <a:cs typeface="+mn-cs"/>
              </a:defRPr>
            </a:lvl1pPr>
          </a:lstStyle>
          <a:p>
            <a:pPr lvl="0"/>
            <a:r>
              <a:rPr lang="en-US"/>
              <a:t>Click to edit Master text styles</a:t>
            </a:r>
          </a:p>
        </p:txBody>
      </p:sp>
      <p:sp>
        <p:nvSpPr>
          <p:cNvPr id="13" name="Text Placeholder 9"/>
          <p:cNvSpPr>
            <a:spLocks noGrp="1"/>
          </p:cNvSpPr>
          <p:nvPr>
            <p:ph type="body" sz="quarter" idx="15"/>
          </p:nvPr>
        </p:nvSpPr>
        <p:spPr>
          <a:xfrm>
            <a:off x="882547" y="4961238"/>
            <a:ext cx="10415373" cy="747584"/>
          </a:xfrm>
        </p:spPr>
        <p:txBody>
          <a:bodyPr>
            <a:normAutofit/>
          </a:bodyPr>
          <a:lstStyle>
            <a:lvl1pPr marL="0" indent="0" algn="l" defTabSz="914400" rtl="0" eaLnBrk="1" latinLnBrk="0" hangingPunct="1">
              <a:lnSpc>
                <a:spcPts val="3200"/>
              </a:lnSpc>
              <a:spcBef>
                <a:spcPts val="1000"/>
              </a:spcBef>
              <a:buClr>
                <a:schemeClr val="tx2"/>
              </a:buClr>
              <a:buFont typeface="Arial" panose="020B0604020202020204" pitchFamily="34" charset="0"/>
              <a:buNone/>
              <a:defRPr lang="en-US" sz="2000" b="0" kern="1200" dirty="0" smtClean="0">
                <a:solidFill>
                  <a:schemeClr val="tx1">
                    <a:lumMod val="50000"/>
                    <a:lumOff val="50000"/>
                  </a:schemeClr>
                </a:solidFill>
                <a:latin typeface="+mn-lt"/>
                <a:ea typeface="+mn-ea"/>
                <a:cs typeface="+mn-cs"/>
              </a:defRPr>
            </a:lvl1pPr>
          </a:lstStyle>
          <a:p>
            <a:pPr lvl="0"/>
            <a:r>
              <a:rPr lang="en-US"/>
              <a:t>Click to edit Master text styles</a:t>
            </a:r>
          </a:p>
        </p:txBody>
      </p:sp>
      <p:sp>
        <p:nvSpPr>
          <p:cNvPr id="4" name="Rectangle 3">
            <a:extLst>
              <a:ext uri="{FF2B5EF4-FFF2-40B4-BE49-F238E27FC236}">
                <a16:creationId xmlns:a16="http://schemas.microsoft.com/office/drawing/2014/main" id="{275F8EFE-06D8-214D-8DF9-36C1BA20DA55}"/>
              </a:ext>
            </a:extLst>
          </p:cNvPr>
          <p:cNvSpPr/>
          <p:nvPr userDrawn="1"/>
        </p:nvSpPr>
        <p:spPr>
          <a:xfrm>
            <a:off x="0" y="0"/>
            <a:ext cx="8890571" cy="237806"/>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Rectangle 5">
            <a:extLst>
              <a:ext uri="{FF2B5EF4-FFF2-40B4-BE49-F238E27FC236}">
                <a16:creationId xmlns:a16="http://schemas.microsoft.com/office/drawing/2014/main" id="{E137663A-64AE-2AAE-A004-8041C849B69D}"/>
              </a:ext>
            </a:extLst>
          </p:cNvPr>
          <p:cNvSpPr/>
          <p:nvPr userDrawn="1"/>
        </p:nvSpPr>
        <p:spPr>
          <a:xfrm>
            <a:off x="9009246" y="0"/>
            <a:ext cx="3182753" cy="23780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cxnSp>
        <p:nvCxnSpPr>
          <p:cNvPr id="8" name="Straight Connector 7">
            <a:extLst>
              <a:ext uri="{FF2B5EF4-FFF2-40B4-BE49-F238E27FC236}">
                <a16:creationId xmlns:a16="http://schemas.microsoft.com/office/drawing/2014/main" id="{58364B67-8EF3-AE2F-B26C-0AED03C66974}"/>
              </a:ext>
            </a:extLst>
          </p:cNvPr>
          <p:cNvCxnSpPr>
            <a:cxnSpLocks/>
          </p:cNvCxnSpPr>
          <p:nvPr userDrawn="1"/>
        </p:nvCxnSpPr>
        <p:spPr>
          <a:xfrm>
            <a:off x="882547" y="1775559"/>
            <a:ext cx="11309453" cy="0"/>
          </a:xfrm>
          <a:prstGeom prst="line">
            <a:avLst/>
          </a:prstGeom>
          <a:ln w="28575">
            <a:solidFill>
              <a:schemeClr val="accent3"/>
            </a:solidFill>
          </a:ln>
        </p:spPr>
        <p:style>
          <a:lnRef idx="1">
            <a:schemeClr val="accent3"/>
          </a:lnRef>
          <a:fillRef idx="0">
            <a:schemeClr val="accent3"/>
          </a:fillRef>
          <a:effectRef idx="0">
            <a:schemeClr val="accent3"/>
          </a:effectRef>
          <a:fontRef idx="minor">
            <a:schemeClr val="tx1"/>
          </a:fontRef>
        </p:style>
      </p:cxnSp>
      <p:pic>
        <p:nvPicPr>
          <p:cNvPr id="11" name="Picture 10">
            <a:extLst>
              <a:ext uri="{FF2B5EF4-FFF2-40B4-BE49-F238E27FC236}">
                <a16:creationId xmlns:a16="http://schemas.microsoft.com/office/drawing/2014/main" id="{654D759D-3F59-6193-1E8E-04D96CB8737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710286" y="362079"/>
            <a:ext cx="2191622" cy="623305"/>
          </a:xfrm>
          <a:prstGeom prst="rect">
            <a:avLst/>
          </a:prstGeom>
        </p:spPr>
      </p:pic>
    </p:spTree>
    <p:extLst>
      <p:ext uri="{BB962C8B-B14F-4D97-AF65-F5344CB8AC3E}">
        <p14:creationId xmlns:p14="http://schemas.microsoft.com/office/powerpoint/2010/main" val="28788119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Rectangle 6"/>
          <p:cNvSpPr/>
          <p:nvPr userDrawn="1"/>
        </p:nvSpPr>
        <p:spPr>
          <a:xfrm>
            <a:off x="9231713" y="297975"/>
            <a:ext cx="2817499" cy="65314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Slide Number Placeholder 5"/>
          <p:cNvSpPr>
            <a:spLocks noGrp="1"/>
          </p:cNvSpPr>
          <p:nvPr>
            <p:ph type="sldNum" sz="quarter" idx="12"/>
          </p:nvPr>
        </p:nvSpPr>
        <p:spPr>
          <a:xfrm>
            <a:off x="10996023" y="6498992"/>
            <a:ext cx="526963" cy="393192"/>
          </a:xfrm>
        </p:spPr>
        <p:txBody>
          <a:bodyPr/>
          <a:lstStyle>
            <a:lvl1pPr>
              <a:defRPr sz="1000">
                <a:solidFill>
                  <a:schemeClr val="accent3"/>
                </a:solidFill>
                <a:latin typeface="Calibri" panose="020F0502020204030204" pitchFamily="34" charset="0"/>
              </a:defRPr>
            </a:lvl1pPr>
          </a:lstStyle>
          <a:p>
            <a:fld id="{1B79225A-044F-47AC-A466-ADAA88F41AF1}" type="slidenum">
              <a:rPr lang="en-US" smtClean="0"/>
              <a:pPr/>
              <a:t>‹#›</a:t>
            </a:fld>
            <a:endParaRPr lang="en-US" dirty="0"/>
          </a:p>
        </p:txBody>
      </p:sp>
      <p:sp>
        <p:nvSpPr>
          <p:cNvPr id="2" name="Title 1"/>
          <p:cNvSpPr>
            <a:spLocks noGrp="1"/>
          </p:cNvSpPr>
          <p:nvPr>
            <p:ph type="title"/>
          </p:nvPr>
        </p:nvSpPr>
        <p:spPr>
          <a:xfrm>
            <a:off x="668435" y="365127"/>
            <a:ext cx="8459091" cy="653446"/>
          </a:xfrm>
        </p:spPr>
        <p:txBody>
          <a:bodyPr/>
          <a:lstStyle>
            <a:lvl1pPr>
              <a:defRPr>
                <a:solidFill>
                  <a:schemeClr val="accent1"/>
                </a:solidFill>
              </a:defRPr>
            </a:lvl1pPr>
          </a:lstStyle>
          <a:p>
            <a:r>
              <a:rPr lang="en-US"/>
              <a:t>Click to edit Master title style</a:t>
            </a:r>
            <a:endParaRPr lang="en-US" dirty="0"/>
          </a:p>
        </p:txBody>
      </p:sp>
      <p:sp>
        <p:nvSpPr>
          <p:cNvPr id="3" name="Content Placeholder 2"/>
          <p:cNvSpPr>
            <a:spLocks noGrp="1"/>
          </p:cNvSpPr>
          <p:nvPr>
            <p:ph idx="1"/>
          </p:nvPr>
        </p:nvSpPr>
        <p:spPr>
          <a:xfrm>
            <a:off x="668434" y="1319753"/>
            <a:ext cx="11045941" cy="485721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a:xfrm>
            <a:off x="705841" y="6498992"/>
            <a:ext cx="7437120" cy="390124"/>
          </a:xfrm>
        </p:spPr>
        <p:txBody>
          <a:bodyPr/>
          <a:lstStyle>
            <a:lvl1pPr>
              <a:defRPr>
                <a:solidFill>
                  <a:schemeClr val="accent3"/>
                </a:solidFill>
              </a:defRPr>
            </a:lvl1pPr>
          </a:lstStyle>
          <a:p>
            <a:r>
              <a:rPr lang="en-US" dirty="0"/>
              <a:t>www.synapse-energy.com  |  ©2026 Synapse Energy Economics Inc. All rights reserved.</a:t>
            </a:r>
          </a:p>
        </p:txBody>
      </p:sp>
      <p:sp>
        <p:nvSpPr>
          <p:cNvPr id="8" name="Text Placeholder 7"/>
          <p:cNvSpPr>
            <a:spLocks noGrp="1"/>
          </p:cNvSpPr>
          <p:nvPr>
            <p:ph type="body" sz="quarter" idx="13" hasCustomPrompt="1"/>
          </p:nvPr>
        </p:nvSpPr>
        <p:spPr>
          <a:xfrm>
            <a:off x="8571654" y="6580046"/>
            <a:ext cx="2678780" cy="246221"/>
          </a:xfrm>
        </p:spPr>
        <p:txBody>
          <a:bodyPr>
            <a:noAutofit/>
          </a:bodyPr>
          <a:lstStyle>
            <a:lvl1pPr marL="0" indent="0" algn="r" defTabSz="914400" rtl="0" eaLnBrk="1" latinLnBrk="0" hangingPunct="1">
              <a:lnSpc>
                <a:spcPct val="100000"/>
              </a:lnSpc>
              <a:spcBef>
                <a:spcPts val="0"/>
              </a:spcBef>
              <a:buFontTx/>
              <a:buNone/>
              <a:defRPr lang="en-US" sz="1000" kern="1200" dirty="0" smtClean="0">
                <a:solidFill>
                  <a:schemeClr val="accent3"/>
                </a:solidFill>
                <a:latin typeface="Calibri" panose="020F0502020204030204" pitchFamily="34" charset="0"/>
                <a:ea typeface="+mn-ea"/>
                <a:cs typeface="+mn-cs"/>
              </a:defRPr>
            </a:lvl1pPr>
          </a:lstStyle>
          <a:p>
            <a:pPr lvl="0"/>
            <a:r>
              <a:rPr lang="en-US" dirty="0"/>
              <a:t>Click to edit Presenter Name</a:t>
            </a:r>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38508" y="273260"/>
            <a:ext cx="3053491" cy="723518"/>
          </a:xfrm>
          <a:prstGeom prst="rect">
            <a:avLst/>
          </a:prstGeom>
        </p:spPr>
      </p:pic>
    </p:spTree>
    <p:extLst>
      <p:ext uri="{BB962C8B-B14F-4D97-AF65-F5344CB8AC3E}">
        <p14:creationId xmlns:p14="http://schemas.microsoft.com/office/powerpoint/2010/main" val="31100996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all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FC41EE8-7865-1CE4-0411-60C2AB204AC1}"/>
              </a:ext>
            </a:extLst>
          </p:cNvPr>
          <p:cNvSpPr/>
          <p:nvPr userDrawn="1"/>
        </p:nvSpPr>
        <p:spPr>
          <a:xfrm>
            <a:off x="0" y="2378987"/>
            <a:ext cx="12192000" cy="200205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p:txBody>
          <a:bodyPr>
            <a:normAutofit/>
          </a:bodyPr>
          <a:lstStyle>
            <a:lvl1pPr>
              <a:defRPr sz="2800">
                <a:solidFill>
                  <a:schemeClr val="accent1"/>
                </a:solidFill>
              </a:defRPr>
            </a:lvl1pPr>
          </a:lstStyle>
          <a:p>
            <a:r>
              <a:rPr lang="en-US"/>
              <a:t>Click to edit Master title style</a:t>
            </a:r>
            <a:endParaRPr lang="en-US" dirty="0"/>
          </a:p>
        </p:txBody>
      </p:sp>
      <p:sp>
        <p:nvSpPr>
          <p:cNvPr id="3" name="Content Placeholder 2"/>
          <p:cNvSpPr>
            <a:spLocks noGrp="1"/>
          </p:cNvSpPr>
          <p:nvPr>
            <p:ph idx="1"/>
          </p:nvPr>
        </p:nvSpPr>
        <p:spPr>
          <a:xfrm>
            <a:off x="465233" y="2547258"/>
            <a:ext cx="11189740" cy="1665515"/>
          </a:xfrm>
        </p:spPr>
        <p:txBody>
          <a:bodyPr>
            <a:normAutofit/>
          </a:bodyPr>
          <a:lstStyle>
            <a:lvl1pPr marL="171450" indent="-171450">
              <a:lnSpc>
                <a:spcPts val="3200"/>
              </a:lnSpc>
              <a:buFont typeface="Arial" panose="020B0604020202020204" pitchFamily="34" charset="0"/>
              <a:buChar char=" "/>
              <a:defRPr sz="2400">
                <a:solidFill>
                  <a:schemeClr val="bg1"/>
                </a:solidFill>
              </a:defRPr>
            </a:lvl1pPr>
          </a:lstStyle>
          <a:p>
            <a:pPr lvl="0"/>
            <a:r>
              <a:rPr lang="en-US"/>
              <a:t>Click to edit Master text styles</a:t>
            </a:r>
          </a:p>
        </p:txBody>
      </p:sp>
      <p:sp>
        <p:nvSpPr>
          <p:cNvPr id="5" name="Footer Placeholder 4"/>
          <p:cNvSpPr>
            <a:spLocks noGrp="1"/>
          </p:cNvSpPr>
          <p:nvPr>
            <p:ph type="ftr" sz="quarter" idx="11"/>
          </p:nvPr>
        </p:nvSpPr>
        <p:spPr>
          <a:xfrm>
            <a:off x="705841" y="6498992"/>
            <a:ext cx="7437120" cy="390124"/>
          </a:xfrm>
        </p:spPr>
        <p:txBody>
          <a:bodyPr/>
          <a:lstStyle>
            <a:lvl1pPr>
              <a:defRPr sz="1000">
                <a:solidFill>
                  <a:schemeClr val="accent3"/>
                </a:solidFill>
              </a:defRPr>
            </a:lvl1pPr>
          </a:lstStyle>
          <a:p>
            <a:r>
              <a:rPr lang="en-US" dirty="0"/>
              <a:t>www.synapse-energy.com  |  ©2026 Synapse Energy Economics Inc. All rights reserved.</a:t>
            </a:r>
          </a:p>
        </p:txBody>
      </p:sp>
      <p:sp>
        <p:nvSpPr>
          <p:cNvPr id="6" name="Slide Number Placeholder 5"/>
          <p:cNvSpPr>
            <a:spLocks noGrp="1"/>
          </p:cNvSpPr>
          <p:nvPr>
            <p:ph type="sldNum" sz="quarter" idx="12"/>
          </p:nvPr>
        </p:nvSpPr>
        <p:spPr>
          <a:xfrm>
            <a:off x="10996023" y="6498992"/>
            <a:ext cx="526963" cy="393192"/>
          </a:xfrm>
        </p:spPr>
        <p:txBody>
          <a:bodyPr/>
          <a:lstStyle>
            <a:lvl1pPr>
              <a:defRPr sz="1000">
                <a:solidFill>
                  <a:schemeClr val="accent3"/>
                </a:solidFill>
                <a:latin typeface="Calibri" panose="020F0502020204030204" pitchFamily="34" charset="0"/>
              </a:defRPr>
            </a:lvl1pPr>
          </a:lstStyle>
          <a:p>
            <a:fld id="{1B79225A-044F-47AC-A466-ADAA88F41AF1}" type="slidenum">
              <a:rPr lang="en-US" smtClean="0"/>
              <a:pPr/>
              <a:t>‹#›</a:t>
            </a:fld>
            <a:endParaRPr lang="en-US" dirty="0"/>
          </a:p>
        </p:txBody>
      </p:sp>
      <p:sp>
        <p:nvSpPr>
          <p:cNvPr id="9" name="Text Placeholder 7"/>
          <p:cNvSpPr>
            <a:spLocks noGrp="1"/>
          </p:cNvSpPr>
          <p:nvPr>
            <p:ph type="body" sz="quarter" idx="13" hasCustomPrompt="1"/>
          </p:nvPr>
        </p:nvSpPr>
        <p:spPr>
          <a:xfrm>
            <a:off x="8571654" y="6580046"/>
            <a:ext cx="2678780" cy="246221"/>
          </a:xfrm>
        </p:spPr>
        <p:txBody>
          <a:bodyPr>
            <a:noAutofit/>
          </a:bodyPr>
          <a:lstStyle>
            <a:lvl1pPr marL="0" indent="0" algn="r" defTabSz="914400" rtl="0" eaLnBrk="1" latinLnBrk="0" hangingPunct="1">
              <a:lnSpc>
                <a:spcPct val="100000"/>
              </a:lnSpc>
              <a:spcBef>
                <a:spcPts val="0"/>
              </a:spcBef>
              <a:buFontTx/>
              <a:buNone/>
              <a:defRPr lang="en-US" sz="1000" kern="1200" dirty="0" smtClean="0">
                <a:solidFill>
                  <a:schemeClr val="accent3"/>
                </a:solidFill>
                <a:latin typeface="Calibri" panose="020F0502020204030204" pitchFamily="34" charset="0"/>
                <a:ea typeface="+mn-ea"/>
                <a:cs typeface="+mn-cs"/>
              </a:defRPr>
            </a:lvl1pPr>
          </a:lstStyle>
          <a:p>
            <a:pPr lvl="0"/>
            <a:r>
              <a:rPr lang="en-US" dirty="0"/>
              <a:t>Click to edit Presenter Name</a:t>
            </a:r>
          </a:p>
        </p:txBody>
      </p:sp>
    </p:spTree>
    <p:extLst>
      <p:ext uri="{BB962C8B-B14F-4D97-AF65-F5344CB8AC3E}">
        <p14:creationId xmlns:p14="http://schemas.microsoft.com/office/powerpoint/2010/main" val="38469522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all Graphic">
    <p:spTree>
      <p:nvGrpSpPr>
        <p:cNvPr id="1" name=""/>
        <p:cNvGrpSpPr/>
        <p:nvPr/>
      </p:nvGrpSpPr>
      <p:grpSpPr>
        <a:xfrm>
          <a:off x="0" y="0"/>
          <a:ext cx="0" cy="0"/>
          <a:chOff x="0" y="0"/>
          <a:chExt cx="0" cy="0"/>
        </a:xfrm>
      </p:grpSpPr>
      <p:sp>
        <p:nvSpPr>
          <p:cNvPr id="2" name="Title 1"/>
          <p:cNvSpPr>
            <a:spLocks noGrp="1"/>
          </p:cNvSpPr>
          <p:nvPr>
            <p:ph type="title"/>
          </p:nvPr>
        </p:nvSpPr>
        <p:spPr>
          <a:xfrm>
            <a:off x="6096001" y="376775"/>
            <a:ext cx="5805713" cy="653446"/>
          </a:xfrm>
        </p:spPr>
        <p:txBody>
          <a:bodyPr>
            <a:noAutofit/>
          </a:bodyPr>
          <a:lstStyle>
            <a:lvl1pPr>
              <a:defRPr sz="2400">
                <a:solidFill>
                  <a:schemeClr val="accent1"/>
                </a:solidFill>
              </a:defRPr>
            </a:lvl1pPr>
          </a:lstStyle>
          <a:p>
            <a:r>
              <a:rPr lang="en-US"/>
              <a:t>Click to edit Master title style</a:t>
            </a:r>
            <a:endParaRPr lang="en-US" dirty="0"/>
          </a:p>
        </p:txBody>
      </p:sp>
      <p:sp>
        <p:nvSpPr>
          <p:cNvPr id="3" name="Content Placeholder 2"/>
          <p:cNvSpPr>
            <a:spLocks noGrp="1"/>
          </p:cNvSpPr>
          <p:nvPr>
            <p:ph idx="1"/>
          </p:nvPr>
        </p:nvSpPr>
        <p:spPr>
          <a:xfrm>
            <a:off x="6226627" y="1319753"/>
            <a:ext cx="5675087" cy="4857210"/>
          </a:xfrm>
        </p:spPr>
        <p:txBody>
          <a:bodyPr/>
          <a:lstStyle>
            <a:lvl1pPr>
              <a:buClr>
                <a:schemeClr val="tx2"/>
              </a:buClr>
              <a:defRPr/>
            </a:lvl1pPr>
            <a:lvl2pPr>
              <a:buClr>
                <a:schemeClr val="tx2"/>
              </a:buClr>
              <a:defRPr/>
            </a:lvl2pPr>
            <a:lvl3pPr>
              <a:buClr>
                <a:schemeClr val="tx2"/>
              </a:buClr>
              <a:defRPr/>
            </a:lvl3pPr>
            <a:lvl4pPr>
              <a:buClr>
                <a:schemeClr val="tx2"/>
              </a:buClr>
              <a:defRPr/>
            </a:lvl4pPr>
            <a:lvl5pPr>
              <a:buClr>
                <a:schemeClr val="tx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a:xfrm>
            <a:off x="705841" y="6498992"/>
            <a:ext cx="7437120" cy="390124"/>
          </a:xfrm>
        </p:spPr>
        <p:txBody>
          <a:bodyPr/>
          <a:lstStyle>
            <a:lvl1pPr>
              <a:defRPr sz="1000">
                <a:solidFill>
                  <a:schemeClr val="accent3"/>
                </a:solidFill>
              </a:defRPr>
            </a:lvl1pPr>
          </a:lstStyle>
          <a:p>
            <a:r>
              <a:rPr lang="en-US" dirty="0"/>
              <a:t>www.synapse-energy.com  |  ©2026 Synapse Energy Economics Inc. All rights reserved.</a:t>
            </a:r>
          </a:p>
        </p:txBody>
      </p:sp>
      <p:sp>
        <p:nvSpPr>
          <p:cNvPr id="6" name="Slide Number Placeholder 5"/>
          <p:cNvSpPr>
            <a:spLocks noGrp="1"/>
          </p:cNvSpPr>
          <p:nvPr>
            <p:ph type="sldNum" sz="quarter" idx="12"/>
          </p:nvPr>
        </p:nvSpPr>
        <p:spPr>
          <a:xfrm>
            <a:off x="10996023" y="6498992"/>
            <a:ext cx="526963" cy="393192"/>
          </a:xfrm>
        </p:spPr>
        <p:txBody>
          <a:bodyPr/>
          <a:lstStyle>
            <a:lvl1pPr>
              <a:defRPr sz="1000">
                <a:solidFill>
                  <a:schemeClr val="accent3"/>
                </a:solidFill>
                <a:latin typeface="Calibri" panose="020F0502020204030204" pitchFamily="34" charset="0"/>
              </a:defRPr>
            </a:lvl1pPr>
          </a:lstStyle>
          <a:p>
            <a:fld id="{1B79225A-044F-47AC-A466-ADAA88F41AF1}" type="slidenum">
              <a:rPr lang="en-US" smtClean="0"/>
              <a:pPr/>
              <a:t>‹#›</a:t>
            </a:fld>
            <a:endParaRPr lang="en-US" dirty="0"/>
          </a:p>
        </p:txBody>
      </p:sp>
      <p:sp>
        <p:nvSpPr>
          <p:cNvPr id="10" name="Chart Placeholder 9"/>
          <p:cNvSpPr>
            <a:spLocks noGrp="1"/>
          </p:cNvSpPr>
          <p:nvPr>
            <p:ph type="chart" sz="quarter" idx="13"/>
          </p:nvPr>
        </p:nvSpPr>
        <p:spPr>
          <a:xfrm>
            <a:off x="217716" y="359229"/>
            <a:ext cx="5805713" cy="5834742"/>
          </a:xfrm>
        </p:spPr>
        <p:txBody>
          <a:bodyPr/>
          <a:lstStyle/>
          <a:p>
            <a:r>
              <a:rPr lang="en-US"/>
              <a:t>Click icon to add chart</a:t>
            </a:r>
            <a:endParaRPr lang="en-US" dirty="0"/>
          </a:p>
        </p:txBody>
      </p:sp>
      <p:sp>
        <p:nvSpPr>
          <p:cNvPr id="12" name="Text Placeholder 7"/>
          <p:cNvSpPr>
            <a:spLocks noGrp="1"/>
          </p:cNvSpPr>
          <p:nvPr>
            <p:ph type="body" sz="quarter" idx="14" hasCustomPrompt="1"/>
          </p:nvPr>
        </p:nvSpPr>
        <p:spPr>
          <a:xfrm>
            <a:off x="8571654" y="6580046"/>
            <a:ext cx="2678780" cy="246221"/>
          </a:xfrm>
        </p:spPr>
        <p:txBody>
          <a:bodyPr>
            <a:noAutofit/>
          </a:bodyPr>
          <a:lstStyle>
            <a:lvl1pPr marL="0" indent="0" algn="r" defTabSz="914400" rtl="0" eaLnBrk="1" latinLnBrk="0" hangingPunct="1">
              <a:lnSpc>
                <a:spcPct val="100000"/>
              </a:lnSpc>
              <a:spcBef>
                <a:spcPts val="0"/>
              </a:spcBef>
              <a:buFontTx/>
              <a:buNone/>
              <a:defRPr lang="en-US" sz="1000" kern="1200" dirty="0" smtClean="0">
                <a:solidFill>
                  <a:schemeClr val="accent3"/>
                </a:solidFill>
                <a:latin typeface="Calibri" panose="020F0502020204030204" pitchFamily="34" charset="0"/>
                <a:ea typeface="+mn-ea"/>
                <a:cs typeface="+mn-cs"/>
              </a:defRPr>
            </a:lvl1pPr>
          </a:lstStyle>
          <a:p>
            <a:pPr lvl="0"/>
            <a:r>
              <a:rPr lang="en-US" dirty="0"/>
              <a:t>Click to edit Presenter Name</a:t>
            </a:r>
          </a:p>
        </p:txBody>
      </p:sp>
      <p:sp>
        <p:nvSpPr>
          <p:cNvPr id="4" name="Rectangle 3">
            <a:extLst>
              <a:ext uri="{FF2B5EF4-FFF2-40B4-BE49-F238E27FC236}">
                <a16:creationId xmlns:a16="http://schemas.microsoft.com/office/drawing/2014/main" id="{314F75A6-4192-90D1-85BA-CCDE1CF74919}"/>
              </a:ext>
            </a:extLst>
          </p:cNvPr>
          <p:cNvSpPr/>
          <p:nvPr userDrawn="1"/>
        </p:nvSpPr>
        <p:spPr>
          <a:xfrm>
            <a:off x="0" y="0"/>
            <a:ext cx="8890571" cy="237806"/>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0882BC19-9238-509A-4EDC-3E98CA1BAB4E}"/>
              </a:ext>
            </a:extLst>
          </p:cNvPr>
          <p:cNvSpPr/>
          <p:nvPr userDrawn="1"/>
        </p:nvSpPr>
        <p:spPr>
          <a:xfrm>
            <a:off x="9009246" y="0"/>
            <a:ext cx="3182753" cy="23780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cxnSp>
        <p:nvCxnSpPr>
          <p:cNvPr id="9" name="Straight Connector 8">
            <a:extLst>
              <a:ext uri="{FF2B5EF4-FFF2-40B4-BE49-F238E27FC236}">
                <a16:creationId xmlns:a16="http://schemas.microsoft.com/office/drawing/2014/main" id="{5A9BFECF-CA13-CED5-EE00-1DA028D1A9B4}"/>
              </a:ext>
            </a:extLst>
          </p:cNvPr>
          <p:cNvCxnSpPr>
            <a:cxnSpLocks/>
          </p:cNvCxnSpPr>
          <p:nvPr userDrawn="1"/>
        </p:nvCxnSpPr>
        <p:spPr>
          <a:xfrm>
            <a:off x="6096001" y="1030221"/>
            <a:ext cx="6080519" cy="0"/>
          </a:xfrm>
          <a:prstGeom prst="line">
            <a:avLst/>
          </a:prstGeom>
          <a:ln w="28575">
            <a:solidFill>
              <a:schemeClr val="accent3"/>
            </a:solidFill>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41156134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 Column Copy">
    <p:spTree>
      <p:nvGrpSpPr>
        <p:cNvPr id="1" name=""/>
        <p:cNvGrpSpPr/>
        <p:nvPr/>
      </p:nvGrpSpPr>
      <p:grpSpPr>
        <a:xfrm>
          <a:off x="0" y="0"/>
          <a:ext cx="0" cy="0"/>
          <a:chOff x="0" y="0"/>
          <a:chExt cx="0" cy="0"/>
        </a:xfrm>
      </p:grpSpPr>
      <p:sp>
        <p:nvSpPr>
          <p:cNvPr id="10" name="Rectangle 9"/>
          <p:cNvSpPr/>
          <p:nvPr userDrawn="1"/>
        </p:nvSpPr>
        <p:spPr>
          <a:xfrm>
            <a:off x="9242697" y="296092"/>
            <a:ext cx="2949304" cy="6531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668436" y="365127"/>
            <a:ext cx="8448105" cy="653446"/>
          </a:xfrm>
        </p:spPr>
        <p:txBody>
          <a:bodyPr>
            <a:noAutofit/>
          </a:bodyPr>
          <a:lstStyle>
            <a:lvl1pPr>
              <a:defRPr>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689478" y="1941534"/>
            <a:ext cx="3050039" cy="3989390"/>
          </a:xfrm>
        </p:spPr>
        <p:txBody>
          <a:bodyPr anchor="t">
            <a:noAutofit/>
          </a:bodyPr>
          <a:lstStyle>
            <a:lvl1pPr marL="0" indent="0">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p:cNvSpPr>
            <a:spLocks noGrp="1"/>
          </p:cNvSpPr>
          <p:nvPr>
            <p:ph type="body" sz="quarter" idx="3"/>
          </p:nvPr>
        </p:nvSpPr>
        <p:spPr>
          <a:xfrm>
            <a:off x="3896192" y="1418117"/>
            <a:ext cx="7569209" cy="539523"/>
          </a:xfrm>
        </p:spPr>
        <p:txBody>
          <a:bodyPr anchor="t">
            <a:noAutofit/>
          </a:bodyPr>
          <a:lstStyle>
            <a:lvl1pPr marL="0" indent="0">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3661772" y="1959278"/>
            <a:ext cx="7808688" cy="3958092"/>
          </a:xfrm>
        </p:spPr>
        <p:txBody>
          <a:bodyPr>
            <a:noAutofit/>
          </a:bodyPr>
          <a:lstStyle>
            <a:lvl1pPr marL="119063" indent="0">
              <a:lnSpc>
                <a:spcPts val="2400"/>
              </a:lnSpc>
              <a:spcBef>
                <a:spcPts val="0"/>
              </a:spcBef>
              <a:buFont typeface="Arial" panose="020B0604020202020204" pitchFamily="34" charset="0"/>
              <a:buChar char=" "/>
              <a:defRPr sz="1800"/>
            </a:lvl1pPr>
            <a:lvl2pPr marL="347663" indent="-173038">
              <a:lnSpc>
                <a:spcPts val="2400"/>
              </a:lnSpc>
              <a:spcBef>
                <a:spcPts val="0"/>
              </a:spcBef>
              <a:defRPr sz="1600" i="1"/>
            </a:lvl2pPr>
          </a:lstStyle>
          <a:p>
            <a:pPr lvl="0"/>
            <a:r>
              <a:rPr lang="en-US"/>
              <a:t>Click to edit Master text styles</a:t>
            </a:r>
          </a:p>
          <a:p>
            <a:pPr lvl="1"/>
            <a:r>
              <a:rPr lang="en-US"/>
              <a:t>Second level</a:t>
            </a:r>
          </a:p>
        </p:txBody>
      </p:sp>
      <p:sp>
        <p:nvSpPr>
          <p:cNvPr id="8" name="Footer Placeholder 7"/>
          <p:cNvSpPr>
            <a:spLocks noGrp="1"/>
          </p:cNvSpPr>
          <p:nvPr>
            <p:ph type="ftr" sz="quarter" idx="11"/>
          </p:nvPr>
        </p:nvSpPr>
        <p:spPr/>
        <p:txBody>
          <a:bodyPr/>
          <a:lstStyle/>
          <a:p>
            <a:r>
              <a:rPr lang="en-US" dirty="0"/>
              <a:t>www.synapse-energy.com  |  ©2026 Synapse Energy Economics Inc. All rights reserved.</a:t>
            </a:r>
          </a:p>
        </p:txBody>
      </p:sp>
      <p:sp>
        <p:nvSpPr>
          <p:cNvPr id="9" name="Slide Number Placeholder 8"/>
          <p:cNvSpPr>
            <a:spLocks noGrp="1"/>
          </p:cNvSpPr>
          <p:nvPr>
            <p:ph type="sldNum" sz="quarter" idx="12"/>
          </p:nvPr>
        </p:nvSpPr>
        <p:spPr/>
        <p:txBody>
          <a:bodyPr/>
          <a:lstStyle/>
          <a:p>
            <a:fld id="{1B79225A-044F-47AC-A466-ADAA88F41AF1}" type="slidenum">
              <a:rPr lang="en-US" smtClean="0"/>
              <a:t>‹#›</a:t>
            </a:fld>
            <a:endParaRPr lang="en-US"/>
          </a:p>
        </p:txBody>
      </p:sp>
      <p:sp>
        <p:nvSpPr>
          <p:cNvPr id="11" name="Text Placeholder 7"/>
          <p:cNvSpPr>
            <a:spLocks noGrp="1"/>
          </p:cNvSpPr>
          <p:nvPr>
            <p:ph type="body" sz="quarter" idx="13" hasCustomPrompt="1"/>
          </p:nvPr>
        </p:nvSpPr>
        <p:spPr>
          <a:xfrm>
            <a:off x="8571654" y="6580046"/>
            <a:ext cx="2678780" cy="246221"/>
          </a:xfrm>
        </p:spPr>
        <p:txBody>
          <a:bodyPr>
            <a:noAutofit/>
          </a:bodyPr>
          <a:lstStyle>
            <a:lvl1pPr marL="0" indent="0" algn="r" defTabSz="914400" rtl="0" eaLnBrk="1" latinLnBrk="0" hangingPunct="1">
              <a:lnSpc>
                <a:spcPct val="100000"/>
              </a:lnSpc>
              <a:spcBef>
                <a:spcPts val="0"/>
              </a:spcBef>
              <a:buFontTx/>
              <a:buNone/>
              <a:defRPr lang="en-US" sz="1000" kern="1200" dirty="0" smtClean="0">
                <a:solidFill>
                  <a:schemeClr val="accent3"/>
                </a:solidFill>
                <a:latin typeface="Calibri" panose="020F0502020204030204" pitchFamily="34" charset="0"/>
                <a:ea typeface="+mn-ea"/>
                <a:cs typeface="+mn-cs"/>
              </a:defRPr>
            </a:lvl1pPr>
          </a:lstStyle>
          <a:p>
            <a:pPr lvl="0"/>
            <a:r>
              <a:rPr lang="en-US" dirty="0"/>
              <a:t>Click to edit Presenter Name</a:t>
            </a:r>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38509" y="273260"/>
            <a:ext cx="3053491" cy="723518"/>
          </a:xfrm>
          <a:prstGeom prst="rect">
            <a:avLst/>
          </a:prstGeom>
        </p:spPr>
      </p:pic>
    </p:spTree>
    <p:extLst>
      <p:ext uri="{BB962C8B-B14F-4D97-AF65-F5344CB8AC3E}">
        <p14:creationId xmlns:p14="http://schemas.microsoft.com/office/powerpoint/2010/main" val="1317906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2BB6BD6-E9BD-3033-144F-BB065A3FAC35}"/>
              </a:ext>
            </a:extLst>
          </p:cNvPr>
          <p:cNvSpPr/>
          <p:nvPr userDrawn="1"/>
        </p:nvSpPr>
        <p:spPr>
          <a:xfrm>
            <a:off x="0" y="298384"/>
            <a:ext cx="12192000" cy="655961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831851" y="1709740"/>
            <a:ext cx="10515600" cy="2852737"/>
          </a:xfrm>
        </p:spPr>
        <p:txBody>
          <a:bodyPr anchor="ctr">
            <a:normAutofit/>
          </a:bodyPr>
          <a:lstStyle>
            <a:lvl1pPr algn="l">
              <a:defRPr sz="540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6121444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mparison_No Title">
    <p:spTree>
      <p:nvGrpSpPr>
        <p:cNvPr id="1" name=""/>
        <p:cNvGrpSpPr/>
        <p:nvPr/>
      </p:nvGrpSpPr>
      <p:grpSpPr>
        <a:xfrm>
          <a:off x="0" y="0"/>
          <a:ext cx="0" cy="0"/>
          <a:chOff x="0" y="0"/>
          <a:chExt cx="0" cy="0"/>
        </a:xfrm>
      </p:grpSpPr>
      <p:sp>
        <p:nvSpPr>
          <p:cNvPr id="10" name="Rectangle 9"/>
          <p:cNvSpPr/>
          <p:nvPr userDrawn="1"/>
        </p:nvSpPr>
        <p:spPr>
          <a:xfrm>
            <a:off x="9242698" y="296092"/>
            <a:ext cx="2949303" cy="6531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668434" y="365127"/>
            <a:ext cx="8415156" cy="653446"/>
          </a:xfrm>
        </p:spPr>
        <p:txBody>
          <a:bodyPr/>
          <a:lstStyle>
            <a:lvl1pPr>
              <a:defRPr>
                <a:solidFill>
                  <a:schemeClr val="accent1"/>
                </a:solidFill>
              </a:defRPr>
            </a:lvl1pPr>
          </a:lstStyle>
          <a:p>
            <a:r>
              <a:rPr lang="en-US"/>
              <a:t>Click to edit Master title style</a:t>
            </a:r>
            <a:endParaRPr lang="en-US" dirty="0"/>
          </a:p>
        </p:txBody>
      </p:sp>
      <p:sp>
        <p:nvSpPr>
          <p:cNvPr id="3" name="Content Placeholder 2"/>
          <p:cNvSpPr>
            <a:spLocks noGrp="1"/>
          </p:cNvSpPr>
          <p:nvPr>
            <p:ph sz="half" idx="1"/>
          </p:nvPr>
        </p:nvSpPr>
        <p:spPr>
          <a:xfrm>
            <a:off x="839789" y="1937916"/>
            <a:ext cx="5157787" cy="42313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1" y="1937916"/>
            <a:ext cx="5183188" cy="42313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p:cNvSpPr>
            <a:spLocks noGrp="1"/>
          </p:cNvSpPr>
          <p:nvPr>
            <p:ph type="ftr" sz="quarter" idx="11"/>
          </p:nvPr>
        </p:nvSpPr>
        <p:spPr/>
        <p:txBody>
          <a:bodyPr/>
          <a:lstStyle/>
          <a:p>
            <a:r>
              <a:rPr lang="en-US" dirty="0"/>
              <a:t>www.synapse-energy.com  |  ©2026 Synapse Energy Economics Inc. All rights reserved.</a:t>
            </a:r>
          </a:p>
        </p:txBody>
      </p:sp>
      <p:sp>
        <p:nvSpPr>
          <p:cNvPr id="7" name="Slide Number Placeholder 6"/>
          <p:cNvSpPr>
            <a:spLocks noGrp="1"/>
          </p:cNvSpPr>
          <p:nvPr>
            <p:ph type="sldNum" sz="quarter" idx="12"/>
          </p:nvPr>
        </p:nvSpPr>
        <p:spPr/>
        <p:txBody>
          <a:bodyPr/>
          <a:lstStyle/>
          <a:p>
            <a:fld id="{1B79225A-044F-47AC-A466-ADAA88F41AF1}" type="slidenum">
              <a:rPr lang="en-US" smtClean="0"/>
              <a:t>‹#›</a:t>
            </a:fld>
            <a:endParaRPr lang="en-US" dirty="0"/>
          </a:p>
        </p:txBody>
      </p:sp>
      <p:sp>
        <p:nvSpPr>
          <p:cNvPr id="9" name="Text Placeholder 7"/>
          <p:cNvSpPr>
            <a:spLocks noGrp="1"/>
          </p:cNvSpPr>
          <p:nvPr>
            <p:ph type="body" sz="quarter" idx="13" hasCustomPrompt="1"/>
          </p:nvPr>
        </p:nvSpPr>
        <p:spPr>
          <a:xfrm>
            <a:off x="8571654" y="6580046"/>
            <a:ext cx="2678780" cy="246221"/>
          </a:xfrm>
        </p:spPr>
        <p:txBody>
          <a:bodyPr>
            <a:noAutofit/>
          </a:bodyPr>
          <a:lstStyle>
            <a:lvl1pPr marL="0" indent="0" algn="r" defTabSz="914400" rtl="0" eaLnBrk="1" latinLnBrk="0" hangingPunct="1">
              <a:lnSpc>
                <a:spcPct val="100000"/>
              </a:lnSpc>
              <a:spcBef>
                <a:spcPts val="0"/>
              </a:spcBef>
              <a:buFontTx/>
              <a:buNone/>
              <a:defRPr lang="en-US" sz="1000" kern="1200" dirty="0" smtClean="0">
                <a:solidFill>
                  <a:schemeClr val="accent3"/>
                </a:solidFill>
                <a:latin typeface="Calibri" panose="020F0502020204030204" pitchFamily="34" charset="0"/>
                <a:ea typeface="+mn-ea"/>
                <a:cs typeface="+mn-cs"/>
              </a:defRPr>
            </a:lvl1pPr>
          </a:lstStyle>
          <a:p>
            <a:pPr lvl="0"/>
            <a:r>
              <a:rPr lang="en-US" dirty="0"/>
              <a:t>Click to edit Presenter Name</a:t>
            </a:r>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27524" y="273260"/>
            <a:ext cx="3064475" cy="723518"/>
          </a:xfrm>
          <a:prstGeom prst="rect">
            <a:avLst/>
          </a:prstGeom>
        </p:spPr>
      </p:pic>
    </p:spTree>
    <p:extLst>
      <p:ext uri="{BB962C8B-B14F-4D97-AF65-F5344CB8AC3E}">
        <p14:creationId xmlns:p14="http://schemas.microsoft.com/office/powerpoint/2010/main" val="35029048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mparison_w Title">
    <p:spTree>
      <p:nvGrpSpPr>
        <p:cNvPr id="1" name=""/>
        <p:cNvGrpSpPr/>
        <p:nvPr/>
      </p:nvGrpSpPr>
      <p:grpSpPr>
        <a:xfrm>
          <a:off x="0" y="0"/>
          <a:ext cx="0" cy="0"/>
          <a:chOff x="0" y="0"/>
          <a:chExt cx="0" cy="0"/>
        </a:xfrm>
      </p:grpSpPr>
      <p:sp>
        <p:nvSpPr>
          <p:cNvPr id="12" name="Rectangle 11"/>
          <p:cNvSpPr/>
          <p:nvPr userDrawn="1"/>
        </p:nvSpPr>
        <p:spPr>
          <a:xfrm>
            <a:off x="9242698" y="296092"/>
            <a:ext cx="2949303" cy="6531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668434" y="365127"/>
            <a:ext cx="8529577" cy="653446"/>
          </a:xfrm>
        </p:spPr>
        <p:txBody>
          <a:bodyPr/>
          <a:lstStyle>
            <a:lvl1pPr>
              <a:defRPr>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839789" y="1114004"/>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1937916"/>
            <a:ext cx="5157787" cy="42313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114004"/>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1937916"/>
            <a:ext cx="5183188" cy="42313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p:txBody>
          <a:bodyPr/>
          <a:lstStyle/>
          <a:p>
            <a:r>
              <a:rPr lang="en-US" dirty="0"/>
              <a:t>www.synapse-energy.com  |  ©2026 Synapse Energy Economics Inc. All rights reserved.</a:t>
            </a:r>
          </a:p>
        </p:txBody>
      </p:sp>
      <p:sp>
        <p:nvSpPr>
          <p:cNvPr id="9" name="Slide Number Placeholder 8"/>
          <p:cNvSpPr>
            <a:spLocks noGrp="1"/>
          </p:cNvSpPr>
          <p:nvPr>
            <p:ph type="sldNum" sz="quarter" idx="12"/>
          </p:nvPr>
        </p:nvSpPr>
        <p:spPr/>
        <p:txBody>
          <a:bodyPr/>
          <a:lstStyle/>
          <a:p>
            <a:fld id="{1B79225A-044F-47AC-A466-ADAA88F41AF1}" type="slidenum">
              <a:rPr lang="en-US" smtClean="0"/>
              <a:t>‹#›</a:t>
            </a:fld>
            <a:endParaRPr lang="en-US"/>
          </a:p>
        </p:txBody>
      </p:sp>
      <p:sp>
        <p:nvSpPr>
          <p:cNvPr id="11" name="Text Placeholder 7"/>
          <p:cNvSpPr>
            <a:spLocks noGrp="1"/>
          </p:cNvSpPr>
          <p:nvPr>
            <p:ph type="body" sz="quarter" idx="13" hasCustomPrompt="1"/>
          </p:nvPr>
        </p:nvSpPr>
        <p:spPr>
          <a:xfrm>
            <a:off x="8571654" y="6580046"/>
            <a:ext cx="2678780" cy="246221"/>
          </a:xfrm>
        </p:spPr>
        <p:txBody>
          <a:bodyPr>
            <a:noAutofit/>
          </a:bodyPr>
          <a:lstStyle>
            <a:lvl1pPr marL="0" indent="0" algn="r" defTabSz="914400" rtl="0" eaLnBrk="1" latinLnBrk="0" hangingPunct="1">
              <a:lnSpc>
                <a:spcPct val="100000"/>
              </a:lnSpc>
              <a:spcBef>
                <a:spcPts val="0"/>
              </a:spcBef>
              <a:buFontTx/>
              <a:buNone/>
              <a:defRPr lang="en-US" sz="1000" kern="1200" dirty="0" smtClean="0">
                <a:solidFill>
                  <a:schemeClr val="accent3"/>
                </a:solidFill>
                <a:latin typeface="Calibri" panose="020F0502020204030204" pitchFamily="34" charset="0"/>
                <a:ea typeface="+mn-ea"/>
                <a:cs typeface="+mn-cs"/>
              </a:defRPr>
            </a:lvl1pPr>
          </a:lstStyle>
          <a:p>
            <a:pPr lvl="0"/>
            <a:r>
              <a:rPr lang="en-US" dirty="0"/>
              <a:t>Click to edit Presenter Name</a:t>
            </a:r>
          </a:p>
        </p:txBody>
      </p:sp>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42698" y="273260"/>
            <a:ext cx="2949301" cy="723518"/>
          </a:xfrm>
          <a:prstGeom prst="rect">
            <a:avLst/>
          </a:prstGeom>
        </p:spPr>
      </p:pic>
    </p:spTree>
    <p:extLst>
      <p:ext uri="{BB962C8B-B14F-4D97-AF65-F5344CB8AC3E}">
        <p14:creationId xmlns:p14="http://schemas.microsoft.com/office/powerpoint/2010/main" val="12967962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tandard Slide">
    <p:spTree>
      <p:nvGrpSpPr>
        <p:cNvPr id="1" name=""/>
        <p:cNvGrpSpPr/>
        <p:nvPr/>
      </p:nvGrpSpPr>
      <p:grpSpPr>
        <a:xfrm>
          <a:off x="0" y="0"/>
          <a:ext cx="0" cy="0"/>
          <a:chOff x="0" y="0"/>
          <a:chExt cx="0" cy="0"/>
        </a:xfrm>
      </p:grpSpPr>
      <p:sp>
        <p:nvSpPr>
          <p:cNvPr id="9" name="Rectangle 8"/>
          <p:cNvSpPr/>
          <p:nvPr userDrawn="1"/>
        </p:nvSpPr>
        <p:spPr>
          <a:xfrm>
            <a:off x="9242698" y="296092"/>
            <a:ext cx="2949303" cy="6531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668435" y="365127"/>
            <a:ext cx="8404171" cy="653446"/>
          </a:xfrm>
        </p:spPr>
        <p:txBody>
          <a:bodyPr/>
          <a:lstStyle/>
          <a:p>
            <a:r>
              <a:rPr lang="en-US"/>
              <a:t>Click to edit Master title style</a:t>
            </a:r>
            <a:endParaRPr lang="en-US" dirty="0"/>
          </a:p>
        </p:txBody>
      </p:sp>
      <p:sp>
        <p:nvSpPr>
          <p:cNvPr id="4" name="Footer Placeholder 3"/>
          <p:cNvSpPr>
            <a:spLocks noGrp="1"/>
          </p:cNvSpPr>
          <p:nvPr>
            <p:ph type="ftr" sz="quarter" idx="11"/>
          </p:nvPr>
        </p:nvSpPr>
        <p:spPr/>
        <p:txBody>
          <a:bodyPr/>
          <a:lstStyle/>
          <a:p>
            <a:r>
              <a:rPr lang="en-US" dirty="0"/>
              <a:t>www.synapse-energy.com  |  ©2026 Synapse Energy Economics Inc. All rights reserved.</a:t>
            </a:r>
          </a:p>
        </p:txBody>
      </p:sp>
      <p:sp>
        <p:nvSpPr>
          <p:cNvPr id="5" name="Slide Number Placeholder 4"/>
          <p:cNvSpPr>
            <a:spLocks noGrp="1"/>
          </p:cNvSpPr>
          <p:nvPr>
            <p:ph type="sldNum" sz="quarter" idx="12"/>
          </p:nvPr>
        </p:nvSpPr>
        <p:spPr/>
        <p:txBody>
          <a:bodyPr/>
          <a:lstStyle/>
          <a:p>
            <a:fld id="{1B79225A-044F-47AC-A466-ADAA88F41AF1}" type="slidenum">
              <a:rPr lang="en-US" smtClean="0"/>
              <a:t>‹#›</a:t>
            </a:fld>
            <a:endParaRPr lang="en-US"/>
          </a:p>
        </p:txBody>
      </p:sp>
      <p:sp>
        <p:nvSpPr>
          <p:cNvPr id="7" name="Content Placeholder 5"/>
          <p:cNvSpPr>
            <a:spLocks noGrp="1"/>
          </p:cNvSpPr>
          <p:nvPr>
            <p:ph sz="quarter" idx="4"/>
          </p:nvPr>
        </p:nvSpPr>
        <p:spPr>
          <a:xfrm>
            <a:off x="649774" y="1303409"/>
            <a:ext cx="10856892" cy="4828450"/>
          </a:xfrm>
        </p:spPr>
        <p:txBody>
          <a:bodyPr>
            <a:noAutofit/>
          </a:bodyPr>
          <a:lstStyle>
            <a:lvl1pPr marL="119063" indent="0">
              <a:lnSpc>
                <a:spcPts val="2400"/>
              </a:lnSpc>
              <a:spcBef>
                <a:spcPts val="0"/>
              </a:spcBef>
              <a:buFont typeface="Arial" panose="020B0604020202020204" pitchFamily="34" charset="0"/>
              <a:buChar char=" "/>
              <a:defRPr sz="1800"/>
            </a:lvl1pPr>
            <a:lvl2pPr marL="347663" indent="-173038">
              <a:lnSpc>
                <a:spcPts val="2400"/>
              </a:lnSpc>
              <a:spcBef>
                <a:spcPts val="0"/>
              </a:spcBef>
              <a:buClr>
                <a:schemeClr val="tx2"/>
              </a:buClr>
              <a:defRPr sz="1600" i="1"/>
            </a:lvl2pPr>
          </a:lstStyle>
          <a:p>
            <a:pPr lvl="0"/>
            <a:r>
              <a:rPr lang="en-US"/>
              <a:t>Click to edit Master text styles</a:t>
            </a:r>
          </a:p>
          <a:p>
            <a:pPr lvl="1"/>
            <a:r>
              <a:rPr lang="en-US"/>
              <a:t>Second level</a:t>
            </a:r>
          </a:p>
        </p:txBody>
      </p:sp>
      <p:sp>
        <p:nvSpPr>
          <p:cNvPr id="8" name="Text Placeholder 7"/>
          <p:cNvSpPr>
            <a:spLocks noGrp="1"/>
          </p:cNvSpPr>
          <p:nvPr>
            <p:ph type="body" sz="quarter" idx="13" hasCustomPrompt="1"/>
          </p:nvPr>
        </p:nvSpPr>
        <p:spPr>
          <a:xfrm>
            <a:off x="8571654" y="6580046"/>
            <a:ext cx="2678780" cy="246221"/>
          </a:xfrm>
        </p:spPr>
        <p:txBody>
          <a:bodyPr>
            <a:noAutofit/>
          </a:bodyPr>
          <a:lstStyle>
            <a:lvl1pPr marL="0" indent="0" algn="r" defTabSz="914400" rtl="0" eaLnBrk="1" latinLnBrk="0" hangingPunct="1">
              <a:lnSpc>
                <a:spcPct val="100000"/>
              </a:lnSpc>
              <a:spcBef>
                <a:spcPts val="0"/>
              </a:spcBef>
              <a:buFontTx/>
              <a:buNone/>
              <a:defRPr lang="en-US" sz="1000" kern="1200" dirty="0" smtClean="0">
                <a:solidFill>
                  <a:schemeClr val="accent3"/>
                </a:solidFill>
                <a:latin typeface="Calibri" panose="020F0502020204030204" pitchFamily="34" charset="0"/>
                <a:ea typeface="+mn-ea"/>
                <a:cs typeface="+mn-cs"/>
              </a:defRPr>
            </a:lvl1pPr>
          </a:lstStyle>
          <a:p>
            <a:pPr lvl="0"/>
            <a:r>
              <a:rPr lang="en-US" dirty="0"/>
              <a:t>Click to edit Presenter Name</a:t>
            </a:r>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16540" y="273260"/>
            <a:ext cx="3075459" cy="723518"/>
          </a:xfrm>
          <a:prstGeom prst="rect">
            <a:avLst/>
          </a:prstGeom>
        </p:spPr>
      </p:pic>
    </p:spTree>
    <p:extLst>
      <p:ext uri="{BB962C8B-B14F-4D97-AF65-F5344CB8AC3E}">
        <p14:creationId xmlns:p14="http://schemas.microsoft.com/office/powerpoint/2010/main" val="9769627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338551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68434" y="365127"/>
            <a:ext cx="8529577" cy="653446"/>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668434" y="1145895"/>
            <a:ext cx="11045941" cy="503106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668433" y="6467876"/>
            <a:ext cx="7437120" cy="390124"/>
          </a:xfrm>
          <a:prstGeom prst="rect">
            <a:avLst/>
          </a:prstGeom>
        </p:spPr>
        <p:txBody>
          <a:bodyPr vert="horz" lIns="91440" tIns="45720" rIns="91440" bIns="45720" rtlCol="0" anchor="ctr"/>
          <a:lstStyle>
            <a:lvl1pPr algn="l">
              <a:defRPr sz="1000">
                <a:solidFill>
                  <a:schemeClr val="accent3"/>
                </a:solidFill>
                <a:latin typeface="Calibri" panose="020F0502020204030204" pitchFamily="34" charset="0"/>
              </a:defRPr>
            </a:lvl1pPr>
          </a:lstStyle>
          <a:p>
            <a:r>
              <a:rPr lang="en-US" dirty="0"/>
              <a:t>www.synapse-energy.com  |  ©2026 Synapse Energy Economics Inc. All rights reserved.</a:t>
            </a:r>
          </a:p>
        </p:txBody>
      </p:sp>
      <p:sp>
        <p:nvSpPr>
          <p:cNvPr id="6" name="Slide Number Placeholder 5"/>
          <p:cNvSpPr>
            <a:spLocks noGrp="1"/>
          </p:cNvSpPr>
          <p:nvPr>
            <p:ph type="sldNum" sz="quarter" idx="4"/>
          </p:nvPr>
        </p:nvSpPr>
        <p:spPr>
          <a:xfrm>
            <a:off x="11260085" y="6464808"/>
            <a:ext cx="526963" cy="393192"/>
          </a:xfrm>
          <a:prstGeom prst="rect">
            <a:avLst/>
          </a:prstGeom>
        </p:spPr>
        <p:txBody>
          <a:bodyPr vert="horz" lIns="91440" tIns="45720" rIns="91440" bIns="45720" rtlCol="0" anchor="ctr"/>
          <a:lstStyle>
            <a:lvl1pPr algn="r">
              <a:defRPr sz="1000">
                <a:solidFill>
                  <a:schemeClr val="accent3"/>
                </a:solidFill>
                <a:latin typeface="Calibri" panose="020F0502020204030204" pitchFamily="34" charset="0"/>
              </a:defRPr>
            </a:lvl1pPr>
          </a:lstStyle>
          <a:p>
            <a:fld id="{1B79225A-044F-47AC-A466-ADAA88F41AF1}" type="slidenum">
              <a:rPr lang="en-US" smtClean="0"/>
              <a:pPr/>
              <a:t>‹#›</a:t>
            </a:fld>
            <a:endParaRPr lang="en-US" dirty="0"/>
          </a:p>
        </p:txBody>
      </p:sp>
      <p:sp>
        <p:nvSpPr>
          <p:cNvPr id="4" name="Rectangle 3">
            <a:extLst>
              <a:ext uri="{FF2B5EF4-FFF2-40B4-BE49-F238E27FC236}">
                <a16:creationId xmlns:a16="http://schemas.microsoft.com/office/drawing/2014/main" id="{CA1675CA-52DE-6B5C-6D0C-579654EB4662}"/>
              </a:ext>
            </a:extLst>
          </p:cNvPr>
          <p:cNvSpPr/>
          <p:nvPr userDrawn="1"/>
        </p:nvSpPr>
        <p:spPr>
          <a:xfrm>
            <a:off x="0" y="0"/>
            <a:ext cx="8890571" cy="237806"/>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Rectangle 7">
            <a:extLst>
              <a:ext uri="{FF2B5EF4-FFF2-40B4-BE49-F238E27FC236}">
                <a16:creationId xmlns:a16="http://schemas.microsoft.com/office/drawing/2014/main" id="{A39AA39E-358B-6801-A4BD-D2EC3E378E45}"/>
              </a:ext>
            </a:extLst>
          </p:cNvPr>
          <p:cNvSpPr/>
          <p:nvPr userDrawn="1"/>
        </p:nvSpPr>
        <p:spPr>
          <a:xfrm>
            <a:off x="9009246" y="0"/>
            <a:ext cx="3182753" cy="23780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cxnSp>
        <p:nvCxnSpPr>
          <p:cNvPr id="10" name="Straight Connector 9">
            <a:extLst>
              <a:ext uri="{FF2B5EF4-FFF2-40B4-BE49-F238E27FC236}">
                <a16:creationId xmlns:a16="http://schemas.microsoft.com/office/drawing/2014/main" id="{B9F923C7-EB3B-4E5D-430C-779B1F014961}"/>
              </a:ext>
            </a:extLst>
          </p:cNvPr>
          <p:cNvCxnSpPr>
            <a:cxnSpLocks/>
          </p:cNvCxnSpPr>
          <p:nvPr userDrawn="1"/>
        </p:nvCxnSpPr>
        <p:spPr>
          <a:xfrm>
            <a:off x="668433" y="1024789"/>
            <a:ext cx="11508085" cy="0"/>
          </a:xfrm>
          <a:prstGeom prst="line">
            <a:avLst/>
          </a:prstGeom>
          <a:ln w="28575">
            <a:solidFill>
              <a:schemeClr val="accent3"/>
            </a:solidFill>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306919100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72" r:id="rId3"/>
    <p:sldLayoutId id="2147483674" r:id="rId4"/>
    <p:sldLayoutId id="2147483665" r:id="rId5"/>
    <p:sldLayoutId id="2147483663" r:id="rId6"/>
    <p:sldLayoutId id="2147483664" r:id="rId7"/>
    <p:sldLayoutId id="2147483675" r:id="rId8"/>
    <p:sldLayoutId id="2147483666" r:id="rId9"/>
    <p:sldLayoutId id="2147483676" r:id="rId10"/>
  </p:sldLayoutIdLst>
  <p:hf hdr="0" dt="0"/>
  <p:txStyles>
    <p:titleStyle>
      <a:lvl1pPr algn="l" defTabSz="914400" rtl="0" eaLnBrk="1" latinLnBrk="0" hangingPunct="1">
        <a:lnSpc>
          <a:spcPct val="90000"/>
        </a:lnSpc>
        <a:spcBef>
          <a:spcPct val="0"/>
        </a:spcBef>
        <a:buNone/>
        <a:defRPr sz="2800" b="1" kern="1200">
          <a:solidFill>
            <a:schemeClr val="accent1"/>
          </a:solidFill>
          <a:latin typeface="+mj-lt"/>
          <a:ea typeface="+mj-ea"/>
          <a:cs typeface="+mj-cs"/>
        </a:defRPr>
      </a:lvl1pPr>
    </p:titleStyle>
    <p:bodyStyle>
      <a:lvl1pPr marL="171450" indent="-171450" algn="l" defTabSz="914400" rtl="0" eaLnBrk="1" latinLnBrk="0" hangingPunct="1">
        <a:lnSpc>
          <a:spcPts val="2600"/>
        </a:lnSpc>
        <a:spcBef>
          <a:spcPts val="1000"/>
        </a:spcBef>
        <a:buClr>
          <a:schemeClr val="tx2"/>
        </a:buClr>
        <a:buFont typeface="Arial" panose="020B0604020202020204" pitchFamily="34" charset="0"/>
        <a:buChar char="•"/>
        <a:defRPr sz="2000" kern="1200">
          <a:solidFill>
            <a:schemeClr val="tx1"/>
          </a:solidFill>
          <a:latin typeface="+mn-lt"/>
          <a:ea typeface="+mn-ea"/>
          <a:cs typeface="+mn-cs"/>
        </a:defRPr>
      </a:lvl1pPr>
      <a:lvl2pPr marL="514350" indent="-171450" algn="l" defTabSz="914400" rtl="0" eaLnBrk="1" latinLnBrk="0" hangingPunct="1">
        <a:lnSpc>
          <a:spcPct val="10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2pPr>
      <a:lvl3pPr marL="971550" indent="-171450" algn="l" defTabSz="914400" rtl="0" eaLnBrk="1" latinLnBrk="0" hangingPunct="1">
        <a:lnSpc>
          <a:spcPct val="10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3pPr>
      <a:lvl4pPr marL="1428750" indent="-171450" algn="l" defTabSz="914400" rtl="0" eaLnBrk="1" latinLnBrk="0" hangingPunct="1">
        <a:lnSpc>
          <a:spcPct val="10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4pPr>
      <a:lvl5pPr marL="1828800" indent="-171450" algn="l" defTabSz="914400" rtl="0" eaLnBrk="1" latinLnBrk="0" hangingPunct="1">
        <a:lnSpc>
          <a:spcPct val="10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eia.gov/electricity/data/eia923/"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hyperlink" Target="https://www.lazard.com/research-insights/levelized-cost-of-energy-levelized-cost-of-storage-and-levelized-cost-of-hydrogen-2021/" TargetMode="External"/><Relationship Id="rId4" Type="http://schemas.openxmlformats.org/officeDocument/2006/relationships/hyperlink" Target="https://www.epa.gov/avert/avoided-emission-rates-generated-avert"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www.epa.gov/avert/avoided-emission-rates-generated-avert"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https://www.lazard.com/research-insights/levelized-cost-of-energy-levelized-cost-of-storage-and-levelized-cost-of-hydrogen-2021/" TargetMode="External"/><Relationship Id="rId5" Type="http://schemas.openxmlformats.org/officeDocument/2006/relationships/hyperlink" Target="https://www.eia.gov/electricity/data/eia923/" TargetMode="External"/><Relationship Id="rId4" Type="http://schemas.openxmlformats.org/officeDocument/2006/relationships/hyperlink" Target="https://www.eia.gov/outlooks/aeo/tables_ref.php"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13.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slideLayout" Target="../slideLayouts/slideLayout2.xml"/><Relationship Id="rId4" Type="http://schemas.openxmlformats.org/officeDocument/2006/relationships/image" Target="../media/image13.sv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8224A"/>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866F1E9-4CE1-B249-3D1A-3254242D444F}"/>
              </a:ext>
            </a:extLst>
          </p:cNvPr>
          <p:cNvSpPr/>
          <p:nvPr/>
        </p:nvSpPr>
        <p:spPr>
          <a:xfrm>
            <a:off x="0" y="-2"/>
            <a:ext cx="12192000" cy="1578221"/>
          </a:xfrm>
          <a:prstGeom prst="rect">
            <a:avLst/>
          </a:prstGeom>
          <a:solidFill>
            <a:srgbClr val="18224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a:extLst>
              <a:ext uri="{FF2B5EF4-FFF2-40B4-BE49-F238E27FC236}">
                <a16:creationId xmlns:a16="http://schemas.microsoft.com/office/drawing/2014/main" id="{A82F673E-EA2E-D62B-E8B3-66A67A55DEA5}"/>
              </a:ext>
            </a:extLst>
          </p:cNvPr>
          <p:cNvPicPr>
            <a:picLocks noChangeAspect="1"/>
          </p:cNvPicPr>
          <p:nvPr/>
        </p:nvPicPr>
        <p:blipFill rotWithShape="1">
          <a:blip r:embed="rId2"/>
          <a:srcRect l="6811" r="22313"/>
          <a:stretch/>
        </p:blipFill>
        <p:spPr>
          <a:xfrm rot="16200000">
            <a:off x="2667001" y="-2667000"/>
            <a:ext cx="6858001" cy="12191999"/>
          </a:xfrm>
          <a:prstGeom prst="rect">
            <a:avLst/>
          </a:prstGeom>
        </p:spPr>
      </p:pic>
      <p:sp>
        <p:nvSpPr>
          <p:cNvPr id="2" name="TextBox 2"/>
          <p:cNvSpPr txBox="1"/>
          <p:nvPr/>
        </p:nvSpPr>
        <p:spPr>
          <a:xfrm>
            <a:off x="679138" y="1988524"/>
            <a:ext cx="11035534" cy="1034899"/>
          </a:xfrm>
          <a:prstGeom prst="rect">
            <a:avLst/>
          </a:prstGeom>
        </p:spPr>
        <p:txBody>
          <a:bodyPr wrap="square" lIns="0" tIns="0" rIns="0" bIns="0" rtlCol="0" anchor="t">
            <a:spAutoFit/>
          </a:bodyPr>
          <a:lstStyle/>
          <a:p>
            <a:pPr defTabSz="609630">
              <a:lnSpc>
                <a:spcPts val="9000"/>
              </a:lnSpc>
            </a:pPr>
            <a:r>
              <a:rPr lang="en-US" sz="4000" b="1" dirty="0">
                <a:solidFill>
                  <a:srgbClr val="FFFFFF"/>
                </a:solidFill>
                <a:latin typeface="Nunito Sans" pitchFamily="2" charset="77"/>
                <a:ea typeface="Araboto-Medium" panose="02000500000000000000" pitchFamily="2" charset="0"/>
                <a:cs typeface="Araboto-Medium" panose="02000500000000000000" pitchFamily="2" charset="0"/>
                <a:sym typeface="Open Sauce Semi-Bold"/>
              </a:rPr>
              <a:t>North </a:t>
            </a:r>
            <a:r>
              <a:rPr lang="en-US" sz="4400" b="1" dirty="0">
                <a:solidFill>
                  <a:srgbClr val="FFFFFF"/>
                </a:solidFill>
                <a:latin typeface="Nunito Sans" pitchFamily="2" charset="77"/>
                <a:ea typeface="Araboto-Medium" panose="02000500000000000000" pitchFamily="2" charset="0"/>
                <a:cs typeface="Araboto-Medium" panose="02000500000000000000" pitchFamily="2" charset="0"/>
                <a:sym typeface="Open Sauce Semi-Bold"/>
              </a:rPr>
              <a:t>Carolina</a:t>
            </a:r>
            <a:r>
              <a:rPr lang="en-US" sz="4000" b="1" dirty="0">
                <a:solidFill>
                  <a:srgbClr val="FFFFFF"/>
                </a:solidFill>
                <a:latin typeface="Nunito Sans" pitchFamily="2" charset="77"/>
                <a:ea typeface="Araboto-Medium" panose="02000500000000000000" pitchFamily="2" charset="0"/>
                <a:cs typeface="Araboto-Medium" panose="02000500000000000000" pitchFamily="2" charset="0"/>
                <a:sym typeface="Open Sauce Semi-Bold"/>
              </a:rPr>
              <a:t> Ratepayer Savings from Solar</a:t>
            </a:r>
            <a:endParaRPr lang="en-US" sz="4000" dirty="0">
              <a:solidFill>
                <a:srgbClr val="FFFFFF"/>
              </a:solidFill>
              <a:latin typeface="Nunito Sans" pitchFamily="2" charset="77"/>
              <a:ea typeface="Araboto-Medium" panose="02000500000000000000" pitchFamily="2" charset="0"/>
              <a:cs typeface="Araboto-Medium" panose="02000500000000000000" pitchFamily="2" charset="0"/>
              <a:sym typeface="Open Sauce Semi-Bold"/>
            </a:endParaRPr>
          </a:p>
        </p:txBody>
      </p:sp>
      <p:pic>
        <p:nvPicPr>
          <p:cNvPr id="8" name="Graphic 7">
            <a:extLst>
              <a:ext uri="{FF2B5EF4-FFF2-40B4-BE49-F238E27FC236}">
                <a16:creationId xmlns:a16="http://schemas.microsoft.com/office/drawing/2014/main" id="{FBF9617B-F2B0-2514-0A99-1BB239E49E5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62000" y="736600"/>
            <a:ext cx="1786193" cy="508000"/>
          </a:xfrm>
          <a:prstGeom prst="rect">
            <a:avLst/>
          </a:prstGeom>
        </p:spPr>
      </p:pic>
      <p:sp>
        <p:nvSpPr>
          <p:cNvPr id="4" name="TextBox 2">
            <a:extLst>
              <a:ext uri="{FF2B5EF4-FFF2-40B4-BE49-F238E27FC236}">
                <a16:creationId xmlns:a16="http://schemas.microsoft.com/office/drawing/2014/main" id="{1485289A-8411-48CD-7494-57D218F2C5D9}"/>
              </a:ext>
            </a:extLst>
          </p:cNvPr>
          <p:cNvSpPr txBox="1"/>
          <p:nvPr/>
        </p:nvSpPr>
        <p:spPr>
          <a:xfrm>
            <a:off x="679138" y="3128259"/>
            <a:ext cx="10415372" cy="369332"/>
          </a:xfrm>
          <a:prstGeom prst="rect">
            <a:avLst/>
          </a:prstGeom>
        </p:spPr>
        <p:txBody>
          <a:bodyPr wrap="square" lIns="0" tIns="0" rIns="0" bIns="0" rtlCol="0" anchor="t">
            <a:spAutoFit/>
          </a:bodyPr>
          <a:lstStyle/>
          <a:p>
            <a:pPr defTabSz="609630"/>
            <a:r>
              <a:rPr lang="en-US" sz="2400" b="1" dirty="0">
                <a:solidFill>
                  <a:schemeClr val="bg1"/>
                </a:solidFill>
                <a:latin typeface="Nunito Sans" pitchFamily="2" charset="77"/>
                <a:ea typeface="Araboto-Medium" panose="02000500000000000000" pitchFamily="2" charset="0"/>
                <a:cs typeface="Araboto-Medium" panose="02000500000000000000" pitchFamily="2" charset="0"/>
                <a:sym typeface="Open Sauce Semi-Bold"/>
              </a:rPr>
              <a:t>Prepared for NCSEA</a:t>
            </a:r>
          </a:p>
        </p:txBody>
      </p:sp>
      <p:sp>
        <p:nvSpPr>
          <p:cNvPr id="3" name="Text Placeholder 5">
            <a:extLst>
              <a:ext uri="{FF2B5EF4-FFF2-40B4-BE49-F238E27FC236}">
                <a16:creationId xmlns:a16="http://schemas.microsoft.com/office/drawing/2014/main" id="{B414F056-7385-0957-0A09-4C5BEA911EC3}"/>
              </a:ext>
            </a:extLst>
          </p:cNvPr>
          <p:cNvSpPr txBox="1">
            <a:spLocks/>
          </p:cNvSpPr>
          <p:nvPr/>
        </p:nvSpPr>
        <p:spPr>
          <a:xfrm>
            <a:off x="584248" y="4368517"/>
            <a:ext cx="10415373" cy="747584"/>
          </a:xfrm>
          <a:prstGeom prst="rect">
            <a:avLst/>
          </a:prstGeom>
        </p:spPr>
        <p:txBody>
          <a:bodyPr/>
          <a:lst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a:lstStyle>
          <a:p>
            <a:pPr marL="0" indent="0">
              <a:buNone/>
            </a:pPr>
            <a:r>
              <a:rPr lang="en-US" sz="1600" dirty="0">
                <a:solidFill>
                  <a:schemeClr val="bg1"/>
                </a:solidFill>
                <a:latin typeface="Open Sans" panose="020B0606030504020204" pitchFamily="34" charset="0"/>
                <a:ea typeface="Open Sans" panose="020B0606030504020204" pitchFamily="34" charset="0"/>
                <a:cs typeface="Open Sans" panose="020B0606030504020204" pitchFamily="34" charset="0"/>
              </a:rPr>
              <a:t>September 23, 2026</a:t>
            </a:r>
          </a:p>
        </p:txBody>
      </p:sp>
      <p:sp>
        <p:nvSpPr>
          <p:cNvPr id="5" name="Text Placeholder 6">
            <a:extLst>
              <a:ext uri="{FF2B5EF4-FFF2-40B4-BE49-F238E27FC236}">
                <a16:creationId xmlns:a16="http://schemas.microsoft.com/office/drawing/2014/main" id="{22A216B0-3FA8-564E-A56A-639242DBB94C}"/>
              </a:ext>
            </a:extLst>
          </p:cNvPr>
          <p:cNvSpPr txBox="1">
            <a:spLocks/>
          </p:cNvSpPr>
          <p:nvPr/>
        </p:nvSpPr>
        <p:spPr>
          <a:xfrm>
            <a:off x="584248" y="4745883"/>
            <a:ext cx="10415373" cy="747584"/>
          </a:xfrm>
          <a:prstGeom prst="rect">
            <a:avLst/>
          </a:prstGeom>
        </p:spPr>
        <p:txBody>
          <a:bodyPr>
            <a:noAutofit/>
          </a:bodyPr>
          <a:lst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a:lstStyle>
          <a:p>
            <a:pPr marL="0" indent="0">
              <a:buNone/>
            </a:pPr>
            <a:r>
              <a:rPr lang="en-US" sz="1600" dirty="0">
                <a:solidFill>
                  <a:schemeClr val="bg1"/>
                </a:solidFill>
                <a:latin typeface="Open Sans" panose="020B0606030504020204" pitchFamily="34" charset="0"/>
                <a:ea typeface="Open Sans" panose="020B0606030504020204" pitchFamily="34" charset="0"/>
                <a:cs typeface="Open Sans" panose="020B0606030504020204" pitchFamily="34" charset="0"/>
              </a:rPr>
              <a:t>Angela Zeng, Pat Knight, Selma Sharaf, Caroline Resor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accent2"/>
        </a:solidFill>
        <a:effectLst/>
      </p:bgPr>
    </p:bg>
    <p:spTree>
      <p:nvGrpSpPr>
        <p:cNvPr id="1" name="">
          <a:extLst>
            <a:ext uri="{FF2B5EF4-FFF2-40B4-BE49-F238E27FC236}">
              <a16:creationId xmlns:a16="http://schemas.microsoft.com/office/drawing/2014/main" id="{9412C345-64EE-14A7-4AC4-D74BDB6079E8}"/>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98E80565-915F-074A-62AD-2568946A7B3E}"/>
              </a:ext>
            </a:extLst>
          </p:cNvPr>
          <p:cNvSpPr/>
          <p:nvPr/>
        </p:nvSpPr>
        <p:spPr>
          <a:xfrm>
            <a:off x="1768415" y="1043796"/>
            <a:ext cx="9618453" cy="35023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nvGrpSpPr>
          <p:cNvPr id="11" name="Group 2">
            <a:extLst>
              <a:ext uri="{FF2B5EF4-FFF2-40B4-BE49-F238E27FC236}">
                <a16:creationId xmlns:a16="http://schemas.microsoft.com/office/drawing/2014/main" id="{0522AA04-01D5-5C9B-25AD-E3D01CFED559}"/>
              </a:ext>
            </a:extLst>
          </p:cNvPr>
          <p:cNvGrpSpPr/>
          <p:nvPr/>
        </p:nvGrpSpPr>
        <p:grpSpPr>
          <a:xfrm>
            <a:off x="3606800" y="0"/>
            <a:ext cx="8737600" cy="6858000"/>
            <a:chOff x="0" y="0"/>
            <a:chExt cx="3356313" cy="2709333"/>
          </a:xfrm>
        </p:grpSpPr>
        <p:sp>
          <p:nvSpPr>
            <p:cNvPr id="12" name="Freeform 3">
              <a:extLst>
                <a:ext uri="{FF2B5EF4-FFF2-40B4-BE49-F238E27FC236}">
                  <a16:creationId xmlns:a16="http://schemas.microsoft.com/office/drawing/2014/main" id="{D7CFDFA7-FEE7-DF60-AEC3-726D4938AF6A}"/>
                </a:ext>
              </a:extLst>
            </p:cNvPr>
            <p:cNvSpPr/>
            <p:nvPr/>
          </p:nvSpPr>
          <p:spPr>
            <a:xfrm>
              <a:off x="0" y="0"/>
              <a:ext cx="3356313" cy="2709333"/>
            </a:xfrm>
            <a:custGeom>
              <a:avLst/>
              <a:gdLst/>
              <a:ahLst/>
              <a:cxnLst/>
              <a:rect l="l" t="t" r="r" b="b"/>
              <a:pathLst>
                <a:path w="3356313" h="2709333">
                  <a:moveTo>
                    <a:pt x="0" y="0"/>
                  </a:moveTo>
                  <a:lnTo>
                    <a:pt x="3356313" y="0"/>
                  </a:lnTo>
                  <a:lnTo>
                    <a:pt x="3356313" y="2709333"/>
                  </a:lnTo>
                  <a:lnTo>
                    <a:pt x="0" y="2709333"/>
                  </a:lnTo>
                  <a:close/>
                </a:path>
              </a:pathLst>
            </a:custGeom>
            <a:solidFill>
              <a:srgbClr val="FFFFFF"/>
            </a:solidFill>
          </p:spPr>
          <p:txBody>
            <a:bodyPr/>
            <a:lstStyle/>
            <a:p>
              <a:endParaRPr lang="en-US" sz="1200" dirty="0"/>
            </a:p>
          </p:txBody>
        </p:sp>
        <p:sp>
          <p:nvSpPr>
            <p:cNvPr id="13" name="TextBox 4">
              <a:extLst>
                <a:ext uri="{FF2B5EF4-FFF2-40B4-BE49-F238E27FC236}">
                  <a16:creationId xmlns:a16="http://schemas.microsoft.com/office/drawing/2014/main" id="{459676B6-B9B8-7D0D-32E8-8C34C2D2061F}"/>
                </a:ext>
              </a:extLst>
            </p:cNvPr>
            <p:cNvSpPr txBox="1"/>
            <p:nvPr/>
          </p:nvSpPr>
          <p:spPr>
            <a:xfrm>
              <a:off x="0" y="-47625"/>
              <a:ext cx="3356313" cy="2756958"/>
            </a:xfrm>
            <a:prstGeom prst="rect">
              <a:avLst/>
            </a:prstGeom>
          </p:spPr>
          <p:txBody>
            <a:bodyPr lIns="33867" tIns="33867" rIns="33867" bIns="33867" rtlCol="0" anchor="ctr"/>
            <a:lstStyle/>
            <a:p>
              <a:pPr algn="ctr">
                <a:lnSpc>
                  <a:spcPts val="1960"/>
                </a:lnSpc>
              </a:pPr>
              <a:endParaRPr sz="1200" dirty="0"/>
            </a:p>
          </p:txBody>
        </p:sp>
      </p:grpSp>
      <p:grpSp>
        <p:nvGrpSpPr>
          <p:cNvPr id="14" name="Group 8">
            <a:extLst>
              <a:ext uri="{FF2B5EF4-FFF2-40B4-BE49-F238E27FC236}">
                <a16:creationId xmlns:a16="http://schemas.microsoft.com/office/drawing/2014/main" id="{FDCB672A-9561-391B-3571-28CBE5290299}"/>
              </a:ext>
            </a:extLst>
          </p:cNvPr>
          <p:cNvGrpSpPr/>
          <p:nvPr/>
        </p:nvGrpSpPr>
        <p:grpSpPr>
          <a:xfrm>
            <a:off x="685801" y="2275984"/>
            <a:ext cx="2404371" cy="1002929"/>
            <a:chOff x="0" y="-9525"/>
            <a:chExt cx="5058541" cy="2005857"/>
          </a:xfrm>
        </p:grpSpPr>
        <p:sp>
          <p:nvSpPr>
            <p:cNvPr id="15" name="TextBox 9">
              <a:extLst>
                <a:ext uri="{FF2B5EF4-FFF2-40B4-BE49-F238E27FC236}">
                  <a16:creationId xmlns:a16="http://schemas.microsoft.com/office/drawing/2014/main" id="{E0720F9C-FBC1-29FC-E0A1-C91049623BDE}"/>
                </a:ext>
              </a:extLst>
            </p:cNvPr>
            <p:cNvSpPr txBox="1"/>
            <p:nvPr/>
          </p:nvSpPr>
          <p:spPr>
            <a:xfrm>
              <a:off x="0" y="-9525"/>
              <a:ext cx="5058541" cy="1154161"/>
            </a:xfrm>
            <a:prstGeom prst="rect">
              <a:avLst/>
            </a:prstGeom>
          </p:spPr>
          <p:txBody>
            <a:bodyPr lIns="0" tIns="0" rIns="0" bIns="0" rtlCol="0" anchor="t">
              <a:spAutoFit/>
            </a:bodyPr>
            <a:lstStyle/>
            <a:p>
              <a:pPr>
                <a:lnSpc>
                  <a:spcPts val="4480"/>
                </a:lnSpc>
              </a:pPr>
              <a:r>
                <a:rPr lang="en-US" sz="3734" b="1" dirty="0">
                  <a:solidFill>
                    <a:srgbClr val="FFFFFF"/>
                  </a:solidFill>
                  <a:latin typeface="Nunito Sans" pitchFamily="2" charset="77"/>
                  <a:ea typeface="Araboto-Medium" panose="02000500000000000000" pitchFamily="2" charset="0"/>
                  <a:cs typeface="Araboto-Medium" panose="02000500000000000000" pitchFamily="2" charset="0"/>
                  <a:sym typeface="Open Sauce Semi-Bold"/>
                </a:rPr>
                <a:t>Contents</a:t>
              </a:r>
            </a:p>
          </p:txBody>
        </p:sp>
        <p:sp>
          <p:nvSpPr>
            <p:cNvPr id="16" name="TextBox 10">
              <a:extLst>
                <a:ext uri="{FF2B5EF4-FFF2-40B4-BE49-F238E27FC236}">
                  <a16:creationId xmlns:a16="http://schemas.microsoft.com/office/drawing/2014/main" id="{ACF0E11D-BE0E-CA72-3294-C84DADBA9AA8}"/>
                </a:ext>
              </a:extLst>
            </p:cNvPr>
            <p:cNvSpPr txBox="1"/>
            <p:nvPr/>
          </p:nvSpPr>
          <p:spPr>
            <a:xfrm>
              <a:off x="0" y="1514532"/>
              <a:ext cx="5058541" cy="481800"/>
            </a:xfrm>
            <a:prstGeom prst="rect">
              <a:avLst/>
            </a:prstGeom>
          </p:spPr>
          <p:txBody>
            <a:bodyPr lIns="0" tIns="0" rIns="0" bIns="0" rtlCol="0" anchor="t">
              <a:spAutoFit/>
            </a:bodyPr>
            <a:lstStyle/>
            <a:p>
              <a:pPr>
                <a:lnSpc>
                  <a:spcPts val="2080"/>
                </a:lnSpc>
                <a:spcBef>
                  <a:spcPct val="0"/>
                </a:spcBef>
              </a:pPr>
              <a:endParaRPr lang="en-US" sz="1333" dirty="0">
                <a:solidFill>
                  <a:schemeClr val="bg1"/>
                </a:solidFill>
                <a:latin typeface="+mj-lt"/>
                <a:ea typeface="Open Sauce"/>
                <a:cs typeface="Open Sauce"/>
                <a:sym typeface="Open Sauce"/>
              </a:endParaRPr>
            </a:p>
          </p:txBody>
        </p:sp>
      </p:grpSp>
      <p:sp>
        <p:nvSpPr>
          <p:cNvPr id="17" name="TextBox 16">
            <a:extLst>
              <a:ext uri="{FF2B5EF4-FFF2-40B4-BE49-F238E27FC236}">
                <a16:creationId xmlns:a16="http://schemas.microsoft.com/office/drawing/2014/main" id="{5E7CA426-55BE-BB7A-F16C-DF199B51B7C4}"/>
              </a:ext>
            </a:extLst>
          </p:cNvPr>
          <p:cNvSpPr txBox="1"/>
          <p:nvPr/>
        </p:nvSpPr>
        <p:spPr>
          <a:xfrm>
            <a:off x="4775200" y="2047221"/>
            <a:ext cx="6898185" cy="1815882"/>
          </a:xfrm>
          <a:prstGeom prst="rect">
            <a:avLst/>
          </a:prstGeom>
          <a:noFill/>
        </p:spPr>
        <p:txBody>
          <a:bodyPr wrap="square" rtlCol="0">
            <a:spAutoFit/>
          </a:bodyPr>
          <a:lstStyle/>
          <a:p>
            <a:pPr marL="285750" indent="-285750">
              <a:buClr>
                <a:schemeClr val="accent2"/>
              </a:buClr>
              <a:buSzPct val="130000"/>
              <a:buFont typeface="Arial" panose="020B0604020202020204" pitchFamily="34" charset="0"/>
              <a:buChar char="•"/>
            </a:pPr>
            <a:r>
              <a:rPr lang="en-US" sz="1600" b="1" dirty="0">
                <a:solidFill>
                  <a:schemeClr val="accent2">
                    <a:lumMod val="75000"/>
                  </a:schemeClr>
                </a:solidFill>
                <a:latin typeface=""/>
              </a:rPr>
              <a:t>Introduction</a:t>
            </a:r>
          </a:p>
          <a:p>
            <a:pPr marL="304815" indent="-304815">
              <a:buClr>
                <a:schemeClr val="accent2"/>
              </a:buClr>
              <a:buSzPct val="130000"/>
              <a:buFont typeface="Arial" panose="020B0604020202020204" pitchFamily="34" charset="0"/>
              <a:buChar char="•"/>
            </a:pPr>
            <a:endParaRPr lang="en-US" sz="1600" b="1" dirty="0">
              <a:solidFill>
                <a:schemeClr val="accent2">
                  <a:lumMod val="75000"/>
                </a:schemeClr>
              </a:solidFill>
              <a:latin typeface=""/>
            </a:endParaRPr>
          </a:p>
          <a:p>
            <a:pPr marL="304815" indent="-304815">
              <a:buClr>
                <a:schemeClr val="accent2"/>
              </a:buClr>
              <a:buSzPct val="130000"/>
              <a:buFont typeface="Arial" panose="020B0604020202020204" pitchFamily="34" charset="0"/>
              <a:buChar char="•"/>
            </a:pPr>
            <a:r>
              <a:rPr lang="en-US" sz="1600" b="1" dirty="0">
                <a:solidFill>
                  <a:schemeClr val="accent2">
                    <a:lumMod val="75000"/>
                  </a:schemeClr>
                </a:solidFill>
                <a:latin typeface=""/>
              </a:rPr>
              <a:t>Methodology</a:t>
            </a:r>
            <a:endParaRPr lang="en-US" sz="1600" dirty="0">
              <a:solidFill>
                <a:srgbClr val="FF0000"/>
              </a:solidFill>
              <a:latin typeface=""/>
            </a:endParaRPr>
          </a:p>
          <a:p>
            <a:pPr marL="304815" indent="-304815">
              <a:buClr>
                <a:schemeClr val="accent2"/>
              </a:buClr>
              <a:buSzPct val="130000"/>
              <a:buFont typeface="Arial" panose="020B0604020202020204" pitchFamily="34" charset="0"/>
              <a:buChar char="•"/>
            </a:pPr>
            <a:endParaRPr lang="en-US" sz="1600" dirty="0">
              <a:latin typeface=""/>
            </a:endParaRPr>
          </a:p>
          <a:p>
            <a:pPr marL="304815" indent="-304815">
              <a:buClr>
                <a:schemeClr val="accent2"/>
              </a:buClr>
              <a:buSzPct val="130000"/>
              <a:buFont typeface="Arial" panose="020B0604020202020204" pitchFamily="34" charset="0"/>
              <a:buChar char="•"/>
            </a:pPr>
            <a:r>
              <a:rPr lang="en-US" sz="1600" b="1" dirty="0">
                <a:solidFill>
                  <a:schemeClr val="accent2">
                    <a:lumMod val="75000"/>
                  </a:schemeClr>
                </a:solidFill>
                <a:latin typeface=""/>
              </a:rPr>
              <a:t>Findings</a:t>
            </a:r>
            <a:endParaRPr lang="en-US" sz="1600" dirty="0">
              <a:solidFill>
                <a:srgbClr val="FF0000"/>
              </a:solidFill>
              <a:latin typeface=""/>
            </a:endParaRPr>
          </a:p>
          <a:p>
            <a:pPr>
              <a:buClr>
                <a:schemeClr val="accent2"/>
              </a:buClr>
              <a:buSzPct val="130000"/>
            </a:pPr>
            <a:endParaRPr lang="en-US" sz="1600" dirty="0">
              <a:solidFill>
                <a:schemeClr val="accent2">
                  <a:lumMod val="75000"/>
                </a:schemeClr>
              </a:solidFill>
              <a:latin typeface=""/>
            </a:endParaRPr>
          </a:p>
          <a:p>
            <a:pPr marL="304815" indent="-304815">
              <a:buClr>
                <a:schemeClr val="accent2"/>
              </a:buClr>
              <a:buSzPct val="130000"/>
              <a:buFont typeface="Arial" panose="020B0604020202020204" pitchFamily="34" charset="0"/>
              <a:buChar char="•"/>
            </a:pPr>
            <a:r>
              <a:rPr lang="en-US" sz="1600" b="1" dirty="0">
                <a:solidFill>
                  <a:schemeClr val="accent2">
                    <a:lumMod val="75000"/>
                  </a:schemeClr>
                </a:solidFill>
                <a:latin typeface=""/>
              </a:rPr>
              <a:t>Appendices</a:t>
            </a:r>
          </a:p>
        </p:txBody>
      </p:sp>
    </p:spTree>
    <p:extLst>
      <p:ext uri="{BB962C8B-B14F-4D97-AF65-F5344CB8AC3E}">
        <p14:creationId xmlns:p14="http://schemas.microsoft.com/office/powerpoint/2010/main" val="40412780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rgbClr val="18224A"/>
        </a:solidFill>
        <a:effectLst/>
      </p:bgPr>
    </p:bg>
    <p:spTree>
      <p:nvGrpSpPr>
        <p:cNvPr id="1" name="">
          <a:extLst>
            <a:ext uri="{FF2B5EF4-FFF2-40B4-BE49-F238E27FC236}">
              <a16:creationId xmlns:a16="http://schemas.microsoft.com/office/drawing/2014/main" id="{D4F89C47-A019-8C4C-C944-45FCC5AF9DCC}"/>
            </a:ext>
          </a:extLst>
        </p:cNvPr>
        <p:cNvGrpSpPr/>
        <p:nvPr/>
      </p:nvGrpSpPr>
      <p:grpSpPr>
        <a:xfrm>
          <a:off x="0" y="0"/>
          <a:ext cx="0" cy="0"/>
          <a:chOff x="0" y="0"/>
          <a:chExt cx="0" cy="0"/>
        </a:xfrm>
      </p:grpSpPr>
      <p:sp>
        <p:nvSpPr>
          <p:cNvPr id="31" name="TextBox 31">
            <a:extLst>
              <a:ext uri="{FF2B5EF4-FFF2-40B4-BE49-F238E27FC236}">
                <a16:creationId xmlns:a16="http://schemas.microsoft.com/office/drawing/2014/main" id="{156F9A49-FBF9-BC32-A6B6-4CF934F28AF3}"/>
              </a:ext>
            </a:extLst>
          </p:cNvPr>
          <p:cNvSpPr txBox="1"/>
          <p:nvPr/>
        </p:nvSpPr>
        <p:spPr>
          <a:xfrm>
            <a:off x="650780" y="2722987"/>
            <a:ext cx="9351812" cy="625171"/>
          </a:xfrm>
          <a:prstGeom prst="rect">
            <a:avLst/>
          </a:prstGeom>
        </p:spPr>
        <p:txBody>
          <a:bodyPr wrap="square" lIns="0" tIns="0" rIns="0" bIns="0" rtlCol="0" anchor="t">
            <a:spAutoFit/>
          </a:bodyPr>
          <a:lstStyle/>
          <a:p>
            <a:pPr marL="0" marR="0" lvl="0" indent="0" algn="l" defTabSz="609630" rtl="0" eaLnBrk="1" fontAlgn="auto" latinLnBrk="0" hangingPunct="1">
              <a:lnSpc>
                <a:spcPts val="4480"/>
              </a:lnSpc>
              <a:spcBef>
                <a:spcPts val="0"/>
              </a:spcBef>
              <a:spcAft>
                <a:spcPts val="0"/>
              </a:spcAft>
              <a:buClrTx/>
              <a:buSzTx/>
              <a:buFontTx/>
              <a:buNone/>
              <a:tabLst/>
              <a:defRPr/>
            </a:pPr>
            <a:r>
              <a:rPr kumimoji="0" lang="en-US" sz="5000" b="1" i="0" u="none" strike="noStrike" kern="1200" cap="none" spc="0" normalizeH="0" baseline="0" noProof="0" dirty="0">
                <a:ln>
                  <a:noFill/>
                </a:ln>
                <a:solidFill>
                  <a:srgbClr val="FFFFFF"/>
                </a:solidFill>
                <a:effectLst/>
                <a:uLnTx/>
                <a:uFillTx/>
                <a:latin typeface="Nunito Sans" pitchFamily="2" charset="77"/>
                <a:ea typeface="Araboto-Medium" panose="02000500000000000000" pitchFamily="2" charset="0"/>
                <a:cs typeface="Araboto-Medium" panose="02000500000000000000" pitchFamily="2" charset="0"/>
                <a:sym typeface="Open Sauce Semi-Bold"/>
              </a:rPr>
              <a:t>Introduction</a:t>
            </a:r>
          </a:p>
        </p:txBody>
      </p:sp>
      <p:sp>
        <p:nvSpPr>
          <p:cNvPr id="2" name="Rectangle 1">
            <a:extLst>
              <a:ext uri="{FF2B5EF4-FFF2-40B4-BE49-F238E27FC236}">
                <a16:creationId xmlns:a16="http://schemas.microsoft.com/office/drawing/2014/main" id="{71AAF8FE-8333-866E-11E7-9D5628A3F7DB}"/>
              </a:ext>
            </a:extLst>
          </p:cNvPr>
          <p:cNvSpPr/>
          <p:nvPr/>
        </p:nvSpPr>
        <p:spPr>
          <a:xfrm>
            <a:off x="1768415" y="1043796"/>
            <a:ext cx="9618453" cy="35023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0552105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3">
            <a:extLst>
              <a:ext uri="{FF2B5EF4-FFF2-40B4-BE49-F238E27FC236}">
                <a16:creationId xmlns:a16="http://schemas.microsoft.com/office/drawing/2014/main" id="{B45F0634-1833-DF39-4CEE-F48D0C7F0532}"/>
              </a:ext>
            </a:extLst>
          </p:cNvPr>
          <p:cNvSpPr txBox="1">
            <a:spLocks/>
          </p:cNvSpPr>
          <p:nvPr/>
        </p:nvSpPr>
        <p:spPr>
          <a:xfrm>
            <a:off x="4770408" y="3821626"/>
            <a:ext cx="6752867" cy="2042022"/>
          </a:xfrm>
          <a:prstGeom prst="rect">
            <a:avLst/>
          </a:prstGeom>
          <a:solidFill>
            <a:srgbClr val="D7E5FA"/>
          </a:solidFill>
        </p:spPr>
        <p:txBody>
          <a:bodyPr vert="horz" lIns="91440" tIns="45720" rIns="91440" bIns="45720" rtlCol="0" anchor="ctr">
            <a:noAutofit/>
          </a:bodyPr>
          <a:lstStyle>
            <a:lvl1pPr marL="171450" indent="-171450" algn="l" defTabSz="914400" rtl="0" eaLnBrk="1" latinLnBrk="0" hangingPunct="1">
              <a:lnSpc>
                <a:spcPts val="2600"/>
              </a:lnSpc>
              <a:spcBef>
                <a:spcPts val="1000"/>
              </a:spcBef>
              <a:buClr>
                <a:schemeClr val="tx2"/>
              </a:buClr>
              <a:buFont typeface="Arial" panose="020B0604020202020204" pitchFamily="34" charset="0"/>
              <a:buChar char="•"/>
              <a:defRPr sz="2000" kern="1200">
                <a:solidFill>
                  <a:schemeClr val="tx1"/>
                </a:solidFill>
                <a:latin typeface="+mn-lt"/>
                <a:ea typeface="+mn-ea"/>
                <a:cs typeface="+mn-cs"/>
              </a:defRPr>
            </a:lvl1pPr>
            <a:lvl2pPr marL="514350" indent="-171450" algn="l" defTabSz="914400" rtl="0" eaLnBrk="1" latinLnBrk="0" hangingPunct="1">
              <a:lnSpc>
                <a:spcPct val="10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2pPr>
            <a:lvl3pPr marL="971550" indent="-171450" algn="l" defTabSz="914400" rtl="0" eaLnBrk="1" latinLnBrk="0" hangingPunct="1">
              <a:lnSpc>
                <a:spcPct val="10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3pPr>
            <a:lvl4pPr marL="1428750" indent="-171450" algn="l" defTabSz="914400" rtl="0" eaLnBrk="1" latinLnBrk="0" hangingPunct="1">
              <a:lnSpc>
                <a:spcPct val="10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4pPr>
            <a:lvl5pPr marL="1828800" indent="-171450" algn="l" defTabSz="914400" rtl="0" eaLnBrk="1" latinLnBrk="0" hangingPunct="1">
              <a:lnSpc>
                <a:spcPct val="10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30000"/>
              </a:lnSpc>
              <a:buClr>
                <a:schemeClr val="accent1"/>
              </a:buClr>
            </a:pPr>
            <a:endParaRPr lang="en-US" sz="1400" b="1" dirty="0">
              <a:solidFill>
                <a:schemeClr val="accent1"/>
              </a:solidFill>
              <a:latin typeface="Avenir Next LT Pro Demi" panose="020B0704020202020204" pitchFamily="34" charset="0"/>
            </a:endParaRPr>
          </a:p>
        </p:txBody>
      </p:sp>
      <p:sp>
        <p:nvSpPr>
          <p:cNvPr id="2" name="Slide Number Placeholder 1">
            <a:extLst>
              <a:ext uri="{FF2B5EF4-FFF2-40B4-BE49-F238E27FC236}">
                <a16:creationId xmlns:a16="http://schemas.microsoft.com/office/drawing/2014/main" id="{7C577754-5CDA-BFEE-CD88-6854944ABA7B}"/>
              </a:ext>
            </a:extLst>
          </p:cNvPr>
          <p:cNvSpPr>
            <a:spLocks noGrp="1"/>
          </p:cNvSpPr>
          <p:nvPr>
            <p:ph type="sldNum" sz="quarter" idx="12"/>
          </p:nvPr>
        </p:nvSpPr>
        <p:spPr/>
        <p:txBody>
          <a:bodyPr/>
          <a:lstStyle/>
          <a:p>
            <a:fld id="{1B79225A-044F-47AC-A466-ADAA88F41AF1}" type="slidenum">
              <a:rPr lang="en-US" smtClean="0"/>
              <a:pPr/>
              <a:t>4</a:t>
            </a:fld>
            <a:endParaRPr lang="en-US" dirty="0"/>
          </a:p>
        </p:txBody>
      </p:sp>
      <p:sp>
        <p:nvSpPr>
          <p:cNvPr id="3" name="Title 2">
            <a:extLst>
              <a:ext uri="{FF2B5EF4-FFF2-40B4-BE49-F238E27FC236}">
                <a16:creationId xmlns:a16="http://schemas.microsoft.com/office/drawing/2014/main" id="{943FA7A0-CB7E-96AC-3E92-A3AAC1D42C69}"/>
              </a:ext>
            </a:extLst>
          </p:cNvPr>
          <p:cNvSpPr>
            <a:spLocks noGrp="1"/>
          </p:cNvSpPr>
          <p:nvPr>
            <p:ph type="title"/>
          </p:nvPr>
        </p:nvSpPr>
        <p:spPr>
          <a:xfrm>
            <a:off x="668435" y="356163"/>
            <a:ext cx="10854551" cy="653446"/>
          </a:xfrm>
        </p:spPr>
        <p:txBody>
          <a:bodyPr>
            <a:noAutofit/>
          </a:bodyPr>
          <a:lstStyle/>
          <a:p>
            <a:r>
              <a:rPr lang="en-US" dirty="0">
                <a:latin typeface=""/>
              </a:rPr>
              <a:t>Executive summary</a:t>
            </a:r>
          </a:p>
        </p:txBody>
      </p:sp>
      <p:sp>
        <p:nvSpPr>
          <p:cNvPr id="4" name="Content Placeholder 3">
            <a:extLst>
              <a:ext uri="{FF2B5EF4-FFF2-40B4-BE49-F238E27FC236}">
                <a16:creationId xmlns:a16="http://schemas.microsoft.com/office/drawing/2014/main" id="{7C0B1DFF-9507-DB45-A248-25A8889D55F0}"/>
              </a:ext>
            </a:extLst>
          </p:cNvPr>
          <p:cNvSpPr>
            <a:spLocks noGrp="1"/>
          </p:cNvSpPr>
          <p:nvPr>
            <p:ph idx="1"/>
          </p:nvPr>
        </p:nvSpPr>
        <p:spPr>
          <a:xfrm>
            <a:off x="668725" y="1988286"/>
            <a:ext cx="10854262" cy="1650556"/>
          </a:xfrm>
          <a:solidFill>
            <a:schemeClr val="accent2">
              <a:lumMod val="20000"/>
              <a:lumOff val="80000"/>
            </a:schemeClr>
          </a:solidFill>
        </p:spPr>
        <p:txBody>
          <a:bodyPr lIns="45720" rIns="45720" anchor="ctr">
            <a:noAutofit/>
          </a:bodyPr>
          <a:lstStyle/>
          <a:p>
            <a:pPr marL="401638" indent="-285750">
              <a:lnSpc>
                <a:spcPct val="130000"/>
              </a:lnSpc>
              <a:buClr>
                <a:schemeClr val="accent1"/>
              </a:buClr>
            </a:pPr>
            <a:r>
              <a:rPr lang="en-US" sz="1300" dirty="0">
                <a:latin typeface="Open Sans" panose="020B0606030504020204" pitchFamily="34" charset="0"/>
                <a:ea typeface="Open Sans" panose="020B0606030504020204" pitchFamily="34" charset="0"/>
                <a:cs typeface="Open Sans" panose="020B0606030504020204" pitchFamily="34" charset="0"/>
              </a:rPr>
              <a:t>We found that solar became cost-effective over time. Solar deployed in North Carolina has had net costs of $401 million to date for ratepayers across all customer classes. Since 2022, solar has saved ratepayers $339 million compared to gas and coal.</a:t>
            </a:r>
            <a:r>
              <a:rPr lang="en-US" sz="1300" baseline="30000" dirty="0">
                <a:latin typeface="Open Sans" panose="020B0606030504020204" pitchFamily="34" charset="0"/>
                <a:ea typeface="Open Sans" panose="020B0606030504020204" pitchFamily="34" charset="0"/>
                <a:cs typeface="Open Sans" panose="020B0606030504020204" pitchFamily="34" charset="0"/>
              </a:rPr>
              <a:t>1</a:t>
            </a:r>
            <a:endParaRPr lang="en-US" sz="1300" dirty="0">
              <a:latin typeface="Open Sans" panose="020B0606030504020204" pitchFamily="34" charset="0"/>
              <a:ea typeface="Open Sans" panose="020B0606030504020204" pitchFamily="34" charset="0"/>
              <a:cs typeface="Open Sans" panose="020B0606030504020204" pitchFamily="34" charset="0"/>
            </a:endParaRPr>
          </a:p>
          <a:p>
            <a:pPr marL="401638" indent="-285750">
              <a:lnSpc>
                <a:spcPct val="130000"/>
              </a:lnSpc>
              <a:buClr>
                <a:schemeClr val="accent1"/>
              </a:buClr>
            </a:pPr>
            <a:r>
              <a:rPr lang="en-US" sz="1300" dirty="0">
                <a:latin typeface="Open Sans" panose="020B0606030504020204" pitchFamily="34" charset="0"/>
                <a:ea typeface="Open Sans" panose="020B0606030504020204" pitchFamily="34" charset="0"/>
                <a:cs typeface="Open Sans" panose="020B0606030504020204" pitchFamily="34" charset="0"/>
              </a:rPr>
              <a:t>Our analysis indicates that solar is likely to become even more cost-effective over the next 10 years. We estimate that solar will produce $2.4 billion in net savings over the next 10 years.</a:t>
            </a:r>
            <a:r>
              <a:rPr lang="en-US" sz="1300" baseline="30000" dirty="0">
                <a:latin typeface="Open Sans" panose="020B0606030504020204" pitchFamily="34" charset="0"/>
                <a:ea typeface="Open Sans" panose="020B0606030504020204" pitchFamily="34" charset="0"/>
                <a:cs typeface="Open Sans" panose="020B0606030504020204" pitchFamily="34" charset="0"/>
              </a:rPr>
              <a:t>2</a:t>
            </a:r>
            <a:endParaRPr lang="en-US" sz="1300"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Footer Placeholder 4">
            <a:extLst>
              <a:ext uri="{FF2B5EF4-FFF2-40B4-BE49-F238E27FC236}">
                <a16:creationId xmlns:a16="http://schemas.microsoft.com/office/drawing/2014/main" id="{1308E5C2-36B6-2202-7069-77F32B80A391}"/>
              </a:ext>
            </a:extLst>
          </p:cNvPr>
          <p:cNvSpPr>
            <a:spLocks noGrp="1"/>
          </p:cNvSpPr>
          <p:nvPr>
            <p:ph type="ftr" sz="quarter" idx="11"/>
          </p:nvPr>
        </p:nvSpPr>
        <p:spPr/>
        <p:txBody>
          <a:bodyPr/>
          <a:lstStyle/>
          <a:p>
            <a:r>
              <a:rPr lang="en-US" dirty="0"/>
              <a:t>www.synapse-energy.com  |  ©2026 Synapse Energy Economics Inc. All rights reserved.</a:t>
            </a:r>
          </a:p>
        </p:txBody>
      </p:sp>
      <p:sp>
        <p:nvSpPr>
          <p:cNvPr id="6" name="Text Placeholder 5">
            <a:extLst>
              <a:ext uri="{FF2B5EF4-FFF2-40B4-BE49-F238E27FC236}">
                <a16:creationId xmlns:a16="http://schemas.microsoft.com/office/drawing/2014/main" id="{94254229-1D33-A2C2-9AE2-5E84E7136D23}"/>
              </a:ext>
            </a:extLst>
          </p:cNvPr>
          <p:cNvSpPr>
            <a:spLocks noGrp="1"/>
          </p:cNvSpPr>
          <p:nvPr>
            <p:ph type="body" sz="quarter" idx="13"/>
          </p:nvPr>
        </p:nvSpPr>
        <p:spPr/>
        <p:txBody>
          <a:bodyPr/>
          <a:lstStyle/>
          <a:p>
            <a:r>
              <a:rPr lang="en-US" dirty="0"/>
              <a:t>Ratepayer Savings in North Carolina</a:t>
            </a:r>
          </a:p>
        </p:txBody>
      </p:sp>
      <p:sp>
        <p:nvSpPr>
          <p:cNvPr id="16" name="Content Placeholder 3">
            <a:extLst>
              <a:ext uri="{FF2B5EF4-FFF2-40B4-BE49-F238E27FC236}">
                <a16:creationId xmlns:a16="http://schemas.microsoft.com/office/drawing/2014/main" id="{0ABCCDE2-A136-C116-C2CA-147A7301ADF6}"/>
              </a:ext>
            </a:extLst>
          </p:cNvPr>
          <p:cNvSpPr txBox="1">
            <a:spLocks/>
          </p:cNvSpPr>
          <p:nvPr/>
        </p:nvSpPr>
        <p:spPr>
          <a:xfrm>
            <a:off x="668435" y="1083730"/>
            <a:ext cx="11049432" cy="869513"/>
          </a:xfrm>
          <a:prstGeom prst="rect">
            <a:avLst/>
          </a:prstGeom>
          <a:noFill/>
        </p:spPr>
        <p:txBody>
          <a:bodyPr vert="horz" lIns="91440" tIns="45720" rIns="91440" bIns="45720" rtlCol="0" anchor="ctr">
            <a:noAutofit/>
          </a:bodyPr>
          <a:lstStyle>
            <a:lvl1pPr marL="171450" indent="-171450" algn="l" defTabSz="914400" rtl="0" eaLnBrk="1" latinLnBrk="0" hangingPunct="1">
              <a:lnSpc>
                <a:spcPts val="2600"/>
              </a:lnSpc>
              <a:spcBef>
                <a:spcPts val="1000"/>
              </a:spcBef>
              <a:buClr>
                <a:schemeClr val="tx2"/>
              </a:buClr>
              <a:buFont typeface="Arial" panose="020B0604020202020204" pitchFamily="34" charset="0"/>
              <a:buChar char="•"/>
              <a:defRPr sz="2000" kern="1200">
                <a:solidFill>
                  <a:schemeClr val="tx1"/>
                </a:solidFill>
                <a:latin typeface="+mn-lt"/>
                <a:ea typeface="+mn-ea"/>
                <a:cs typeface="+mn-cs"/>
              </a:defRPr>
            </a:lvl1pPr>
            <a:lvl2pPr marL="514350" indent="-171450" algn="l" defTabSz="914400" rtl="0" eaLnBrk="1" latinLnBrk="0" hangingPunct="1">
              <a:lnSpc>
                <a:spcPct val="10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2pPr>
            <a:lvl3pPr marL="971550" indent="-171450" algn="l" defTabSz="914400" rtl="0" eaLnBrk="1" latinLnBrk="0" hangingPunct="1">
              <a:lnSpc>
                <a:spcPct val="10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3pPr>
            <a:lvl4pPr marL="1428750" indent="-171450" algn="l" defTabSz="914400" rtl="0" eaLnBrk="1" latinLnBrk="0" hangingPunct="1">
              <a:lnSpc>
                <a:spcPct val="10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4pPr>
            <a:lvl5pPr marL="1828800" indent="-171450" algn="l" defTabSz="914400" rtl="0" eaLnBrk="1" latinLnBrk="0" hangingPunct="1">
              <a:lnSpc>
                <a:spcPct val="10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400" dirty="0">
                <a:latin typeface="Open Sans" panose="020B0606030504020204" pitchFamily="34" charset="0"/>
                <a:ea typeface="Open Sans" panose="020B0606030504020204" pitchFamily="34" charset="0"/>
                <a:cs typeface="Open Sans" panose="020B0606030504020204" pitchFamily="34" charset="0"/>
              </a:rPr>
              <a:t>Synapse analyzed historical ratepayer bill impacts from solar energy resource additions driven by Senate Bill 3 (SB3) and the Public Utility Regulatory Policies Act (PURPA) in North Carolina between 2007 and 2025 and forecasted future savings through 2035.</a:t>
            </a:r>
          </a:p>
        </p:txBody>
      </p:sp>
      <p:sp>
        <p:nvSpPr>
          <p:cNvPr id="12" name="Rectangle 11">
            <a:extLst>
              <a:ext uri="{FF2B5EF4-FFF2-40B4-BE49-F238E27FC236}">
                <a16:creationId xmlns:a16="http://schemas.microsoft.com/office/drawing/2014/main" id="{F6B1C4BE-0620-3D10-BB3E-4477AAE9E15F}"/>
              </a:ext>
            </a:extLst>
          </p:cNvPr>
          <p:cNvSpPr/>
          <p:nvPr/>
        </p:nvSpPr>
        <p:spPr>
          <a:xfrm>
            <a:off x="668724" y="3831676"/>
            <a:ext cx="3644483" cy="203197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latin typeface="Open Sans" panose="020B0606030504020204" pitchFamily="34" charset="0"/>
                <a:ea typeface="Open Sans" panose="020B0606030504020204" pitchFamily="34" charset="0"/>
                <a:cs typeface="Open Sans" panose="020B0606030504020204" pitchFamily="34" charset="0"/>
              </a:rPr>
              <a:t>Since 2022, for every $1 ratepayers spent on solar, they saved </a:t>
            </a:r>
            <a:r>
              <a:rPr lang="en-US" b="1" dirty="0">
                <a:solidFill>
                  <a:schemeClr val="bg1"/>
                </a:solidFill>
                <a:latin typeface="Open Sans" panose="020B0606030504020204" pitchFamily="34" charset="0"/>
                <a:ea typeface="Open Sans" panose="020B0606030504020204" pitchFamily="34" charset="0"/>
                <a:cs typeface="Open Sans" panose="020B0606030504020204" pitchFamily="34" charset="0"/>
              </a:rPr>
              <a:t>$1.16</a:t>
            </a:r>
          </a:p>
        </p:txBody>
      </p:sp>
      <p:sp>
        <p:nvSpPr>
          <p:cNvPr id="13" name="TextBox 12">
            <a:extLst>
              <a:ext uri="{FF2B5EF4-FFF2-40B4-BE49-F238E27FC236}">
                <a16:creationId xmlns:a16="http://schemas.microsoft.com/office/drawing/2014/main" id="{1F888670-9C6F-F087-35D6-E891623E9D3D}"/>
              </a:ext>
            </a:extLst>
          </p:cNvPr>
          <p:cNvSpPr txBox="1"/>
          <p:nvPr/>
        </p:nvSpPr>
        <p:spPr>
          <a:xfrm>
            <a:off x="4842953" y="4315200"/>
            <a:ext cx="1234343" cy="938719"/>
          </a:xfrm>
          <a:prstGeom prst="rect">
            <a:avLst/>
          </a:prstGeom>
          <a:noFill/>
        </p:spPr>
        <p:txBody>
          <a:bodyPr wrap="square" rtlCol="0">
            <a:spAutoFit/>
          </a:bodyPr>
          <a:lstStyle/>
          <a:p>
            <a:r>
              <a:rPr lang="en-US" sz="1100" b="1" i="1" dirty="0">
                <a:latin typeface="Open Sans" panose="020B0606030504020204" pitchFamily="34" charset="0"/>
                <a:ea typeface="Open Sans" panose="020B0606030504020204" pitchFamily="34" charset="0"/>
                <a:cs typeface="Open Sans" panose="020B0606030504020204" pitchFamily="34" charset="0"/>
              </a:rPr>
              <a:t>All-in cost comparison between fossil resources and solar</a:t>
            </a:r>
            <a:r>
              <a:rPr lang="en-US" sz="1100" b="1" i="1" baseline="30000" dirty="0">
                <a:latin typeface="Open Sans" panose="020B0606030504020204" pitchFamily="34" charset="0"/>
                <a:ea typeface="Open Sans" panose="020B0606030504020204" pitchFamily="34" charset="0"/>
                <a:cs typeface="Open Sans" panose="020B0606030504020204" pitchFamily="34" charset="0"/>
              </a:rPr>
              <a:t>3</a:t>
            </a:r>
          </a:p>
        </p:txBody>
      </p:sp>
      <p:sp>
        <p:nvSpPr>
          <p:cNvPr id="17" name="TextBox 16">
            <a:extLst>
              <a:ext uri="{FF2B5EF4-FFF2-40B4-BE49-F238E27FC236}">
                <a16:creationId xmlns:a16="http://schemas.microsoft.com/office/drawing/2014/main" id="{5869BCB6-B288-0349-EDAA-A0C4BB1A8E43}"/>
              </a:ext>
            </a:extLst>
          </p:cNvPr>
          <p:cNvSpPr txBox="1"/>
          <p:nvPr/>
        </p:nvSpPr>
        <p:spPr>
          <a:xfrm>
            <a:off x="668434" y="6046613"/>
            <a:ext cx="10817725" cy="553998"/>
          </a:xfrm>
          <a:prstGeom prst="rect">
            <a:avLst/>
          </a:prstGeom>
          <a:noFill/>
        </p:spPr>
        <p:txBody>
          <a:bodyPr wrap="square">
            <a:spAutoFit/>
          </a:bodyPr>
          <a:lstStyle/>
          <a:p>
            <a:r>
              <a:rPr lang="en-US" sz="1000" dirty="0"/>
              <a:t>(1) All results are presented in 2025 dollars unless otherwise noted. (2) This includes existing solar and new builds estimated over the next 10 years to meet an extension of the Clean Energy and Energy Efficiency Portfolio Standard (CEPS) and the Duke Advancing Development Load forecast. (3) Costs are only available in 2009 and later years, as our database does not include any solar projects that were operational in 2007-2008. </a:t>
            </a:r>
          </a:p>
        </p:txBody>
      </p:sp>
      <p:pic>
        <p:nvPicPr>
          <p:cNvPr id="14" name="Picture 13">
            <a:extLst>
              <a:ext uri="{FF2B5EF4-FFF2-40B4-BE49-F238E27FC236}">
                <a16:creationId xmlns:a16="http://schemas.microsoft.com/office/drawing/2014/main" id="{88CF8C0D-81DB-840A-C1EE-8774B0E8FDB0}"/>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6097429" y="3949011"/>
            <a:ext cx="5238088" cy="1797304"/>
          </a:xfrm>
          <a:prstGeom prst="rect">
            <a:avLst/>
          </a:prstGeom>
        </p:spPr>
      </p:pic>
    </p:spTree>
    <p:extLst>
      <p:ext uri="{BB962C8B-B14F-4D97-AF65-F5344CB8AC3E}">
        <p14:creationId xmlns:p14="http://schemas.microsoft.com/office/powerpoint/2010/main" val="26009418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CA60C4-C964-DF09-C2D7-FECB21DA4AF9}"/>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A44BCC0-DC1A-2408-35BD-F729878E93F8}"/>
              </a:ext>
            </a:extLst>
          </p:cNvPr>
          <p:cNvSpPr>
            <a:spLocks noGrp="1"/>
          </p:cNvSpPr>
          <p:nvPr>
            <p:ph type="sldNum" sz="quarter" idx="12"/>
          </p:nvPr>
        </p:nvSpPr>
        <p:spPr/>
        <p:txBody>
          <a:bodyPr/>
          <a:lstStyle/>
          <a:p>
            <a:fld id="{1B79225A-044F-47AC-A466-ADAA88F41AF1}" type="slidenum">
              <a:rPr lang="en-US" smtClean="0"/>
              <a:pPr/>
              <a:t>5</a:t>
            </a:fld>
            <a:endParaRPr lang="en-US" dirty="0"/>
          </a:p>
        </p:txBody>
      </p:sp>
      <p:sp>
        <p:nvSpPr>
          <p:cNvPr id="3" name="Title 2">
            <a:extLst>
              <a:ext uri="{FF2B5EF4-FFF2-40B4-BE49-F238E27FC236}">
                <a16:creationId xmlns:a16="http://schemas.microsoft.com/office/drawing/2014/main" id="{CC2F6EFC-AAFE-C3C0-B516-F3A473053D1F}"/>
              </a:ext>
            </a:extLst>
          </p:cNvPr>
          <p:cNvSpPr>
            <a:spLocks noGrp="1"/>
          </p:cNvSpPr>
          <p:nvPr>
            <p:ph type="title"/>
          </p:nvPr>
        </p:nvSpPr>
        <p:spPr>
          <a:xfrm>
            <a:off x="668435" y="365127"/>
            <a:ext cx="10581999" cy="653446"/>
          </a:xfrm>
        </p:spPr>
        <p:txBody>
          <a:bodyPr>
            <a:noAutofit/>
          </a:bodyPr>
          <a:lstStyle/>
          <a:p>
            <a:r>
              <a:rPr lang="en-US" dirty="0">
                <a:latin typeface=""/>
              </a:rPr>
              <a:t>Analytical purpose</a:t>
            </a:r>
          </a:p>
        </p:txBody>
      </p:sp>
      <p:sp>
        <p:nvSpPr>
          <p:cNvPr id="4" name="Content Placeholder 3">
            <a:extLst>
              <a:ext uri="{FF2B5EF4-FFF2-40B4-BE49-F238E27FC236}">
                <a16:creationId xmlns:a16="http://schemas.microsoft.com/office/drawing/2014/main" id="{9298677E-18D6-887A-BAB8-326BF610B885}"/>
              </a:ext>
            </a:extLst>
          </p:cNvPr>
          <p:cNvSpPr>
            <a:spLocks noGrp="1"/>
          </p:cNvSpPr>
          <p:nvPr>
            <p:ph idx="1"/>
          </p:nvPr>
        </p:nvSpPr>
        <p:spPr>
          <a:xfrm>
            <a:off x="625901" y="1255954"/>
            <a:ext cx="5810249" cy="4655535"/>
          </a:xfrm>
        </p:spPr>
        <p:txBody>
          <a:bodyPr>
            <a:noAutofit/>
          </a:bodyPr>
          <a:lstStyle/>
          <a:p>
            <a:pPr>
              <a:lnSpc>
                <a:spcPct val="150000"/>
              </a:lnSpc>
              <a:buClr>
                <a:schemeClr val="tx1"/>
              </a:buClr>
            </a:pPr>
            <a:r>
              <a:rPr lang="en-US" sz="1400" dirty="0">
                <a:latin typeface="Open Sans" panose="020B0606030504020204" pitchFamily="34" charset="0"/>
                <a:ea typeface="Open Sans" panose="020B0606030504020204" pitchFamily="34" charset="0"/>
                <a:cs typeface="Open Sans" panose="020B0606030504020204" pitchFamily="34" charset="0"/>
              </a:rPr>
              <a:t>To understand the economic impact of the Public Utility Regulatory Policies Act (PURPA) and Senate Bill 3 (SB3) on ratepayer bills in North Carolina, Synapse conducted:</a:t>
            </a:r>
          </a:p>
          <a:p>
            <a:pPr lvl="1">
              <a:lnSpc>
                <a:spcPct val="150000"/>
              </a:lnSpc>
              <a:buClr>
                <a:schemeClr val="tx1"/>
              </a:buClr>
            </a:pPr>
            <a:r>
              <a:rPr lang="en-US" sz="1400" dirty="0">
                <a:latin typeface="Open Sans" panose="020B0606030504020204" pitchFamily="34" charset="0"/>
                <a:ea typeface="Open Sans" panose="020B0606030504020204" pitchFamily="34" charset="0"/>
                <a:cs typeface="Open Sans" panose="020B0606030504020204" pitchFamily="34" charset="0"/>
              </a:rPr>
              <a:t>A </a:t>
            </a:r>
            <a:r>
              <a:rPr lang="en-US" sz="1400" b="1" dirty="0">
                <a:latin typeface="Open Sans" panose="020B0606030504020204" pitchFamily="34" charset="0"/>
                <a:ea typeface="Open Sans" panose="020B0606030504020204" pitchFamily="34" charset="0"/>
                <a:cs typeface="Open Sans" panose="020B0606030504020204" pitchFamily="34" charset="0"/>
              </a:rPr>
              <a:t>historical analysis </a:t>
            </a:r>
            <a:r>
              <a:rPr lang="en-US" sz="1400" dirty="0">
                <a:latin typeface="Open Sans" panose="020B0606030504020204" pitchFamily="34" charset="0"/>
                <a:ea typeface="Open Sans" panose="020B0606030504020204" pitchFamily="34" charset="0"/>
                <a:cs typeface="Open Sans" panose="020B0606030504020204" pitchFamily="34" charset="0"/>
              </a:rPr>
              <a:t>of ratepayer impacts from renewable resource additions, specifically solar, driven by these policies from 2007–2025.</a:t>
            </a:r>
          </a:p>
          <a:p>
            <a:pPr lvl="1">
              <a:lnSpc>
                <a:spcPct val="150000"/>
              </a:lnSpc>
              <a:buClr>
                <a:schemeClr val="tx1"/>
              </a:buClr>
            </a:pPr>
            <a:r>
              <a:rPr lang="en-US" sz="1400" dirty="0">
                <a:latin typeface="Open Sans" panose="020B0606030504020204" pitchFamily="34" charset="0"/>
                <a:ea typeface="Open Sans" panose="020B0606030504020204" pitchFamily="34" charset="0"/>
                <a:cs typeface="Open Sans" panose="020B0606030504020204" pitchFamily="34" charset="0"/>
              </a:rPr>
              <a:t>A </a:t>
            </a:r>
            <a:r>
              <a:rPr lang="en-US" sz="1400" b="1" dirty="0">
                <a:latin typeface="Open Sans" panose="020B0606030504020204" pitchFamily="34" charset="0"/>
                <a:ea typeface="Open Sans" panose="020B0606030504020204" pitchFamily="34" charset="0"/>
                <a:cs typeface="Open Sans" panose="020B0606030504020204" pitchFamily="34" charset="0"/>
              </a:rPr>
              <a:t>forward-looking analysis </a:t>
            </a:r>
            <a:r>
              <a:rPr lang="en-US" sz="1400" dirty="0">
                <a:latin typeface="Open Sans" panose="020B0606030504020204" pitchFamily="34" charset="0"/>
                <a:ea typeface="Open Sans" panose="020B0606030504020204" pitchFamily="34" charset="0"/>
                <a:cs typeface="Open Sans" panose="020B0606030504020204" pitchFamily="34" charset="0"/>
              </a:rPr>
              <a:t>estimating the potential impacts through 2035, assuming additional solar to make progress towards North Carolina’s 2050 carbon neutrality target.</a:t>
            </a:r>
            <a:r>
              <a:rPr lang="en-US" sz="1400" baseline="30000" dirty="0">
                <a:latin typeface="Open Sans" panose="020B0606030504020204" pitchFamily="34" charset="0"/>
                <a:ea typeface="Open Sans" panose="020B0606030504020204" pitchFamily="34" charset="0"/>
                <a:cs typeface="Open Sans" panose="020B0606030504020204" pitchFamily="34" charset="0"/>
              </a:rPr>
              <a:t>1</a:t>
            </a:r>
          </a:p>
          <a:p>
            <a:pPr>
              <a:lnSpc>
                <a:spcPct val="150000"/>
              </a:lnSpc>
              <a:buClr>
                <a:schemeClr val="tx1"/>
              </a:buClr>
            </a:pPr>
            <a:r>
              <a:rPr lang="en-US" sz="1400" dirty="0">
                <a:latin typeface="Open Sans" panose="020B0606030504020204" pitchFamily="34" charset="0"/>
                <a:ea typeface="Open Sans" panose="020B0606030504020204" pitchFamily="34" charset="0"/>
                <a:cs typeface="Open Sans" panose="020B0606030504020204" pitchFamily="34" charset="0"/>
              </a:rPr>
              <a:t>In both analyses, we quantified the relevant solar capacity and modeled its lifecycle costs and benefits, comparing them to counterfactual in which loads were met with coal and natural gas generation instead. We then calculated net ratepayer bill impacts.</a:t>
            </a:r>
          </a:p>
        </p:txBody>
      </p:sp>
      <p:sp>
        <p:nvSpPr>
          <p:cNvPr id="5" name="Footer Placeholder 4">
            <a:extLst>
              <a:ext uri="{FF2B5EF4-FFF2-40B4-BE49-F238E27FC236}">
                <a16:creationId xmlns:a16="http://schemas.microsoft.com/office/drawing/2014/main" id="{6B58143C-EE0C-F488-D512-FD8FF73B29BD}"/>
              </a:ext>
            </a:extLst>
          </p:cNvPr>
          <p:cNvSpPr>
            <a:spLocks noGrp="1"/>
          </p:cNvSpPr>
          <p:nvPr>
            <p:ph type="ftr" sz="quarter" idx="11"/>
          </p:nvPr>
        </p:nvSpPr>
        <p:spPr/>
        <p:txBody>
          <a:bodyPr/>
          <a:lstStyle/>
          <a:p>
            <a:r>
              <a:rPr lang="en-US" dirty="0"/>
              <a:t>www.synapse-energy.com  |  ©2026 Synapse Energy Economics Inc. All rights reserved.</a:t>
            </a:r>
          </a:p>
        </p:txBody>
      </p:sp>
      <p:sp>
        <p:nvSpPr>
          <p:cNvPr id="6" name="Text Placeholder 5">
            <a:extLst>
              <a:ext uri="{FF2B5EF4-FFF2-40B4-BE49-F238E27FC236}">
                <a16:creationId xmlns:a16="http://schemas.microsoft.com/office/drawing/2014/main" id="{B8EB5055-5261-241F-FCB0-DD80EBEBBACE}"/>
              </a:ext>
            </a:extLst>
          </p:cNvPr>
          <p:cNvSpPr>
            <a:spLocks noGrp="1"/>
          </p:cNvSpPr>
          <p:nvPr>
            <p:ph type="body" sz="quarter" idx="13"/>
          </p:nvPr>
        </p:nvSpPr>
        <p:spPr/>
        <p:txBody>
          <a:bodyPr/>
          <a:lstStyle/>
          <a:p>
            <a:r>
              <a:rPr lang="en-US" dirty="0"/>
              <a:t>Ratepayer Savings in North Carolina</a:t>
            </a:r>
          </a:p>
        </p:txBody>
      </p:sp>
      <p:sp>
        <p:nvSpPr>
          <p:cNvPr id="11" name="Content Placeholder 3">
            <a:extLst>
              <a:ext uri="{FF2B5EF4-FFF2-40B4-BE49-F238E27FC236}">
                <a16:creationId xmlns:a16="http://schemas.microsoft.com/office/drawing/2014/main" id="{63DB6707-FE4F-A579-B145-986C6E756753}"/>
              </a:ext>
            </a:extLst>
          </p:cNvPr>
          <p:cNvSpPr txBox="1">
            <a:spLocks/>
          </p:cNvSpPr>
          <p:nvPr/>
        </p:nvSpPr>
        <p:spPr>
          <a:xfrm>
            <a:off x="6698512" y="1234691"/>
            <a:ext cx="5039832" cy="4517523"/>
          </a:xfrm>
          <a:prstGeom prst="rect">
            <a:avLst/>
          </a:prstGeom>
          <a:solidFill>
            <a:schemeClr val="accent2">
              <a:lumMod val="20000"/>
              <a:lumOff val="80000"/>
            </a:schemeClr>
          </a:solidFill>
          <a:ln>
            <a:noFill/>
          </a:ln>
        </p:spPr>
        <p:txBody>
          <a:bodyPr vert="horz" wrap="square" lIns="91440" tIns="0" rIns="91440" bIns="45720" rtlCol="0">
            <a:noAutofit/>
          </a:bodyPr>
          <a:lstStyle>
            <a:lvl1pPr marL="171450" indent="-171450" algn="l" defTabSz="914400" rtl="0" eaLnBrk="1" latinLnBrk="0" hangingPunct="1">
              <a:lnSpc>
                <a:spcPts val="2600"/>
              </a:lnSpc>
              <a:spcBef>
                <a:spcPts val="1000"/>
              </a:spcBef>
              <a:buClr>
                <a:schemeClr val="tx2"/>
              </a:buClr>
              <a:buFont typeface="Arial" panose="020B0604020202020204" pitchFamily="34" charset="0"/>
              <a:buChar char="•"/>
              <a:defRPr sz="2000" kern="1200">
                <a:solidFill>
                  <a:schemeClr val="tx1"/>
                </a:solidFill>
                <a:latin typeface="+mn-lt"/>
                <a:ea typeface="+mn-ea"/>
                <a:cs typeface="+mn-cs"/>
              </a:defRPr>
            </a:lvl1pPr>
            <a:lvl2pPr marL="514350" indent="-171450" algn="l" defTabSz="914400" rtl="0" eaLnBrk="1" latinLnBrk="0" hangingPunct="1">
              <a:lnSpc>
                <a:spcPct val="10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2pPr>
            <a:lvl3pPr marL="971550" indent="-171450" algn="l" defTabSz="914400" rtl="0" eaLnBrk="1" latinLnBrk="0" hangingPunct="1">
              <a:lnSpc>
                <a:spcPct val="10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3pPr>
            <a:lvl4pPr marL="1428750" indent="-171450" algn="l" defTabSz="914400" rtl="0" eaLnBrk="1" latinLnBrk="0" hangingPunct="1">
              <a:lnSpc>
                <a:spcPct val="10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4pPr>
            <a:lvl5pPr marL="1828800" indent="-171450" algn="l" defTabSz="914400" rtl="0" eaLnBrk="1" latinLnBrk="0" hangingPunct="1">
              <a:lnSpc>
                <a:spcPct val="10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b="1" i="1" dirty="0">
                <a:latin typeface="Open Sans" panose="020B0606030504020204" pitchFamily="34" charset="0"/>
                <a:ea typeface="Open Sans" panose="020B0606030504020204" pitchFamily="34" charset="0"/>
                <a:cs typeface="Open Sans" panose="020B0606030504020204" pitchFamily="34" charset="0"/>
              </a:rPr>
              <a:t>North Carolina’s solar policy</a:t>
            </a:r>
          </a:p>
          <a:p>
            <a:pPr>
              <a:buClr>
                <a:schemeClr val="tx1"/>
              </a:buClr>
            </a:pPr>
            <a:r>
              <a:rPr lang="en-US" sz="1400" b="1" dirty="0">
                <a:latin typeface="Open Sans" panose="020B0606030504020204" pitchFamily="34" charset="0"/>
                <a:ea typeface="Open Sans" panose="020B0606030504020204" pitchFamily="34" charset="0"/>
                <a:cs typeface="Open Sans" panose="020B0606030504020204" pitchFamily="34" charset="0"/>
              </a:rPr>
              <a:t>PURPA</a:t>
            </a:r>
            <a:r>
              <a:rPr lang="en-US" sz="1400" dirty="0">
                <a:latin typeface="Open Sans" panose="020B0606030504020204" pitchFamily="34" charset="0"/>
                <a:ea typeface="Open Sans" panose="020B0606030504020204" pitchFamily="34" charset="0"/>
                <a:cs typeface="Open Sans" panose="020B0606030504020204" pitchFamily="34" charset="0"/>
              </a:rPr>
              <a:t> requires utilities to purchase energy and capacity from approved generators known as Qualifying Facilities at avoided cost rates. </a:t>
            </a:r>
          </a:p>
          <a:p>
            <a:pPr>
              <a:buClr>
                <a:schemeClr val="tx1"/>
              </a:buClr>
            </a:pPr>
            <a:r>
              <a:rPr lang="en-US" sz="1400" b="1" dirty="0">
                <a:latin typeface="Open Sans" panose="020B0606030504020204" pitchFamily="34" charset="0"/>
                <a:ea typeface="Open Sans" panose="020B0606030504020204" pitchFamily="34" charset="0"/>
                <a:cs typeface="Open Sans" panose="020B0606030504020204" pitchFamily="34" charset="0"/>
              </a:rPr>
              <a:t>SB3</a:t>
            </a:r>
            <a:r>
              <a:rPr lang="en-US" sz="1400" dirty="0">
                <a:latin typeface="Open Sans" panose="020B0606030504020204" pitchFamily="34" charset="0"/>
                <a:ea typeface="Open Sans" panose="020B0606030504020204" pitchFamily="34" charset="0"/>
                <a:cs typeface="Open Sans" panose="020B0606030504020204" pitchFamily="34" charset="0"/>
              </a:rPr>
              <a:t> in 2007 required Duke Energy Carolinas and Duke Energy Progress to meet a percentage of retail electricity sales with qualifying renewable energy or energy efficiency resources by creating a Renewable Energy and Energy Efficiency Portfolio Standard (REPS).</a:t>
            </a:r>
            <a:r>
              <a:rPr lang="en-US" sz="1400" baseline="30000" dirty="0">
                <a:latin typeface="Open Sans" panose="020B0606030504020204" pitchFamily="34" charset="0"/>
                <a:ea typeface="Open Sans" panose="020B0606030504020204" pitchFamily="34" charset="0"/>
                <a:cs typeface="Open Sans" panose="020B0606030504020204" pitchFamily="34" charset="0"/>
              </a:rPr>
              <a:t>2</a:t>
            </a:r>
          </a:p>
          <a:p>
            <a:pPr marL="0" indent="0">
              <a:buNone/>
            </a:pPr>
            <a:r>
              <a:rPr lang="en-US" sz="1400" i="1" dirty="0">
                <a:latin typeface="Open Sans" panose="020B0606030504020204" pitchFamily="34" charset="0"/>
                <a:ea typeface="Open Sans" panose="020B0606030504020204" pitchFamily="34" charset="0"/>
                <a:cs typeface="Open Sans" panose="020B0606030504020204" pitchFamily="34" charset="0"/>
              </a:rPr>
              <a:t>These two procurement pathways have enabled solar, wind, and other renewable capacity to come online and displace generation from fossil plants. </a:t>
            </a:r>
          </a:p>
        </p:txBody>
      </p:sp>
      <p:sp>
        <p:nvSpPr>
          <p:cNvPr id="8" name="TextBox 7">
            <a:extLst>
              <a:ext uri="{FF2B5EF4-FFF2-40B4-BE49-F238E27FC236}">
                <a16:creationId xmlns:a16="http://schemas.microsoft.com/office/drawing/2014/main" id="{0837C098-B1FC-9FD8-55A3-D12EE55DE562}"/>
              </a:ext>
            </a:extLst>
          </p:cNvPr>
          <p:cNvSpPr txBox="1"/>
          <p:nvPr/>
        </p:nvSpPr>
        <p:spPr>
          <a:xfrm>
            <a:off x="668434" y="6156367"/>
            <a:ext cx="10817725" cy="400110"/>
          </a:xfrm>
          <a:prstGeom prst="rect">
            <a:avLst/>
          </a:prstGeom>
          <a:noFill/>
        </p:spPr>
        <p:txBody>
          <a:bodyPr wrap="square">
            <a:spAutoFit/>
          </a:bodyPr>
          <a:lstStyle/>
          <a:p>
            <a:r>
              <a:rPr lang="en-US" sz="1000" dirty="0"/>
              <a:t>(1) We did not evaluate beyond 2035. We estimated the annual renewable energy generation through 2035 needed to meet North </a:t>
            </a:r>
            <a:r>
              <a:rPr lang="en-US" sz="1000" dirty="0" err="1"/>
              <a:t>Carolinas’s</a:t>
            </a:r>
            <a:r>
              <a:rPr lang="en-US" sz="1000" dirty="0"/>
              <a:t> 2050 carbon neutrality target and assume the Clean Energy and Energy Efficiency Portfolio Standard (CEPS) requirement will increase linearly from 12.5 percent in 2027 to 100 percent in 2050. (2) In 2023, Senate Bill 678 amended REPS by expanding it to be CEPS.  </a:t>
            </a:r>
          </a:p>
        </p:txBody>
      </p:sp>
    </p:spTree>
    <p:extLst>
      <p:ext uri="{BB962C8B-B14F-4D97-AF65-F5344CB8AC3E}">
        <p14:creationId xmlns:p14="http://schemas.microsoft.com/office/powerpoint/2010/main" val="4164375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bg>
      <p:bgPr>
        <a:solidFill>
          <a:srgbClr val="18224A"/>
        </a:solidFill>
        <a:effectLst/>
      </p:bgPr>
    </p:bg>
    <p:spTree>
      <p:nvGrpSpPr>
        <p:cNvPr id="1" name="">
          <a:extLst>
            <a:ext uri="{FF2B5EF4-FFF2-40B4-BE49-F238E27FC236}">
              <a16:creationId xmlns:a16="http://schemas.microsoft.com/office/drawing/2014/main" id="{EBBCD565-FEF7-6699-481E-4DCA5127EB8D}"/>
            </a:ext>
          </a:extLst>
        </p:cNvPr>
        <p:cNvGrpSpPr/>
        <p:nvPr/>
      </p:nvGrpSpPr>
      <p:grpSpPr>
        <a:xfrm>
          <a:off x="0" y="0"/>
          <a:ext cx="0" cy="0"/>
          <a:chOff x="0" y="0"/>
          <a:chExt cx="0" cy="0"/>
        </a:xfrm>
      </p:grpSpPr>
      <p:sp>
        <p:nvSpPr>
          <p:cNvPr id="31" name="TextBox 31">
            <a:extLst>
              <a:ext uri="{FF2B5EF4-FFF2-40B4-BE49-F238E27FC236}">
                <a16:creationId xmlns:a16="http://schemas.microsoft.com/office/drawing/2014/main" id="{DBCFE65E-D454-2EBA-42B3-12B1CB4D41CC}"/>
              </a:ext>
            </a:extLst>
          </p:cNvPr>
          <p:cNvSpPr txBox="1"/>
          <p:nvPr/>
        </p:nvSpPr>
        <p:spPr>
          <a:xfrm>
            <a:off x="650780" y="2732040"/>
            <a:ext cx="9351812" cy="625171"/>
          </a:xfrm>
          <a:prstGeom prst="rect">
            <a:avLst/>
          </a:prstGeom>
        </p:spPr>
        <p:txBody>
          <a:bodyPr wrap="square" lIns="0" tIns="0" rIns="0" bIns="0" rtlCol="0" anchor="t">
            <a:spAutoFit/>
          </a:bodyPr>
          <a:lstStyle/>
          <a:p>
            <a:pPr marL="0" marR="0" lvl="0" indent="0" defTabSz="609630" rtl="0" eaLnBrk="1" fontAlgn="auto" latinLnBrk="0" hangingPunct="1">
              <a:lnSpc>
                <a:spcPts val="4480"/>
              </a:lnSpc>
              <a:spcBef>
                <a:spcPts val="0"/>
              </a:spcBef>
              <a:spcAft>
                <a:spcPts val="0"/>
              </a:spcAft>
              <a:buClrTx/>
              <a:buSzTx/>
              <a:buFontTx/>
              <a:buNone/>
              <a:tabLst/>
              <a:defRPr/>
            </a:pPr>
            <a:r>
              <a:rPr kumimoji="0" lang="en-US" sz="5000" b="1" i="0" u="none" strike="noStrike" kern="1200" cap="none" spc="0" normalizeH="0" baseline="0" noProof="0" dirty="0">
                <a:ln>
                  <a:noFill/>
                </a:ln>
                <a:solidFill>
                  <a:srgbClr val="FFFFFF"/>
                </a:solidFill>
                <a:effectLst/>
                <a:uLnTx/>
                <a:uFillTx/>
                <a:latin typeface="Nunito Sans" pitchFamily="2" charset="77"/>
                <a:ea typeface="Araboto-Medium" panose="02000500000000000000" pitchFamily="2" charset="0"/>
                <a:cs typeface="Araboto-Medium" panose="02000500000000000000" pitchFamily="2" charset="0"/>
                <a:sym typeface="Open Sauce Semi-Bold"/>
              </a:rPr>
              <a:t>Methodology</a:t>
            </a:r>
          </a:p>
        </p:txBody>
      </p:sp>
      <p:sp>
        <p:nvSpPr>
          <p:cNvPr id="2" name="Rectangle 1">
            <a:extLst>
              <a:ext uri="{FF2B5EF4-FFF2-40B4-BE49-F238E27FC236}">
                <a16:creationId xmlns:a16="http://schemas.microsoft.com/office/drawing/2014/main" id="{1624639F-4DAD-E64F-323E-683BEE8C82DF}"/>
              </a:ext>
            </a:extLst>
          </p:cNvPr>
          <p:cNvSpPr/>
          <p:nvPr/>
        </p:nvSpPr>
        <p:spPr>
          <a:xfrm>
            <a:off x="1768415" y="1043796"/>
            <a:ext cx="9618453" cy="35023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5180505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02C424-DAC6-68AA-3B95-FC8660D1D4D0}"/>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1F01C52-80EC-D77A-82DF-BE2790116CC5}"/>
              </a:ext>
            </a:extLst>
          </p:cNvPr>
          <p:cNvSpPr>
            <a:spLocks noGrp="1"/>
          </p:cNvSpPr>
          <p:nvPr>
            <p:ph type="sldNum" sz="quarter" idx="12"/>
          </p:nvPr>
        </p:nvSpPr>
        <p:spPr/>
        <p:txBody>
          <a:bodyPr/>
          <a:lstStyle/>
          <a:p>
            <a:fld id="{1B79225A-044F-47AC-A466-ADAA88F41AF1}" type="slidenum">
              <a:rPr lang="en-US" smtClean="0"/>
              <a:pPr/>
              <a:t>7</a:t>
            </a:fld>
            <a:endParaRPr lang="en-US" dirty="0"/>
          </a:p>
        </p:txBody>
      </p:sp>
      <p:sp>
        <p:nvSpPr>
          <p:cNvPr id="3" name="Title 2">
            <a:extLst>
              <a:ext uri="{FF2B5EF4-FFF2-40B4-BE49-F238E27FC236}">
                <a16:creationId xmlns:a16="http://schemas.microsoft.com/office/drawing/2014/main" id="{BFE510B0-8AF9-D656-85AF-A7BE49D31183}"/>
              </a:ext>
            </a:extLst>
          </p:cNvPr>
          <p:cNvSpPr>
            <a:spLocks noGrp="1"/>
          </p:cNvSpPr>
          <p:nvPr>
            <p:ph type="title"/>
          </p:nvPr>
        </p:nvSpPr>
        <p:spPr>
          <a:xfrm>
            <a:off x="668435" y="365127"/>
            <a:ext cx="10581999" cy="653446"/>
          </a:xfrm>
        </p:spPr>
        <p:txBody>
          <a:bodyPr>
            <a:noAutofit/>
          </a:bodyPr>
          <a:lstStyle/>
          <a:p>
            <a:r>
              <a:rPr lang="en-US" dirty="0">
                <a:latin typeface=""/>
              </a:rPr>
              <a:t>Quantifying historical ratepayer impacts of solar</a:t>
            </a:r>
          </a:p>
        </p:txBody>
      </p:sp>
      <p:sp>
        <p:nvSpPr>
          <p:cNvPr id="4" name="Content Placeholder 3">
            <a:extLst>
              <a:ext uri="{FF2B5EF4-FFF2-40B4-BE49-F238E27FC236}">
                <a16:creationId xmlns:a16="http://schemas.microsoft.com/office/drawing/2014/main" id="{9077C7A4-4C4E-ACE4-05E6-4C4ADA60F1CB}"/>
              </a:ext>
            </a:extLst>
          </p:cNvPr>
          <p:cNvSpPr>
            <a:spLocks noGrp="1"/>
          </p:cNvSpPr>
          <p:nvPr>
            <p:ph idx="1"/>
          </p:nvPr>
        </p:nvSpPr>
        <p:spPr>
          <a:xfrm>
            <a:off x="668436" y="1234688"/>
            <a:ext cx="3749272" cy="1486615"/>
          </a:xfrm>
        </p:spPr>
        <p:txBody>
          <a:bodyPr>
            <a:noAutofit/>
          </a:bodyPr>
          <a:lstStyle/>
          <a:p>
            <a:pPr marL="0" indent="0">
              <a:lnSpc>
                <a:spcPct val="150000"/>
              </a:lnSpc>
              <a:buNone/>
            </a:pPr>
            <a:r>
              <a:rPr lang="en-US" sz="1400" b="1" dirty="0">
                <a:latin typeface="Open Sans" panose="020B0606030504020204" pitchFamily="34" charset="0"/>
                <a:ea typeface="Open Sans" panose="020B0606030504020204" pitchFamily="34" charset="0"/>
                <a:cs typeface="Open Sans" panose="020B0606030504020204" pitchFamily="34" charset="0"/>
              </a:rPr>
              <a:t>Solar capacity</a:t>
            </a:r>
            <a:r>
              <a:rPr lang="en-US" sz="1400" dirty="0">
                <a:latin typeface="Open Sans" panose="020B0606030504020204" pitchFamily="34" charset="0"/>
                <a:ea typeface="Open Sans" panose="020B0606030504020204" pitchFamily="34" charset="0"/>
                <a:cs typeface="Open Sans" panose="020B0606030504020204" pitchFamily="34" charset="0"/>
              </a:rPr>
              <a:t> </a:t>
            </a:r>
          </a:p>
          <a:p>
            <a:pPr>
              <a:lnSpc>
                <a:spcPct val="150000"/>
              </a:lnSpc>
              <a:buClr>
                <a:schemeClr val="tx1"/>
              </a:buClr>
            </a:pPr>
            <a:r>
              <a:rPr lang="en-US" sz="1400" dirty="0">
                <a:latin typeface="Open Sans" panose="020B0606030504020204" pitchFamily="34" charset="0"/>
                <a:ea typeface="Open Sans" panose="020B0606030504020204" pitchFamily="34" charset="0"/>
                <a:cs typeface="Open Sans" panose="020B0606030504020204" pitchFamily="34" charset="0"/>
              </a:rPr>
              <a:t>PURPA and SB3 facilitated the installation of 6.1 GW of solar by 2025. We sorted the MW based on how they were compensated.</a:t>
            </a:r>
            <a:r>
              <a:rPr lang="en-US" sz="1400" baseline="30000" dirty="0">
                <a:latin typeface="Open Sans" panose="020B0606030504020204" pitchFamily="34" charset="0"/>
                <a:ea typeface="Open Sans" panose="020B0606030504020204" pitchFamily="34" charset="0"/>
                <a:cs typeface="Open Sans" panose="020B0606030504020204" pitchFamily="34" charset="0"/>
              </a:rPr>
              <a:t>1,2</a:t>
            </a:r>
            <a:endParaRPr lang="en-US" sz="1400" dirty="0">
              <a:latin typeface="Open Sans" panose="020B0606030504020204" pitchFamily="34" charset="0"/>
              <a:ea typeface="Open Sans" panose="020B0606030504020204" pitchFamily="34" charset="0"/>
              <a:cs typeface="Open Sans" panose="020B0606030504020204" pitchFamily="34" charset="0"/>
            </a:endParaRPr>
          </a:p>
          <a:p>
            <a:pPr marL="342900" lvl="1" indent="0">
              <a:buNone/>
            </a:pPr>
            <a:endParaRPr lang="en-US" sz="1400" dirty="0">
              <a:latin typeface="Open Sans" panose="020B0606030504020204" pitchFamily="34" charset="0"/>
              <a:ea typeface="Open Sans" panose="020B0606030504020204" pitchFamily="34" charset="0"/>
              <a:cs typeface="Open Sans" panose="020B0606030504020204" pitchFamily="34" charset="0"/>
            </a:endParaRPr>
          </a:p>
          <a:p>
            <a:pPr marL="342900" lvl="1" indent="0">
              <a:buNone/>
            </a:pPr>
            <a:endParaRPr lang="en-US" sz="1400" dirty="0">
              <a:latin typeface="Open Sans" panose="020B0606030504020204" pitchFamily="34" charset="0"/>
              <a:ea typeface="Open Sans" panose="020B0606030504020204" pitchFamily="34" charset="0"/>
              <a:cs typeface="Open Sans" panose="020B0606030504020204" pitchFamily="34" charset="0"/>
            </a:endParaRPr>
          </a:p>
          <a:p>
            <a:pPr marL="342900" lvl="1" indent="0">
              <a:buNone/>
            </a:pPr>
            <a:endParaRPr lang="en-US" sz="1400" dirty="0">
              <a:latin typeface="Open Sans" panose="020B0606030504020204" pitchFamily="34" charset="0"/>
              <a:ea typeface="Open Sans" panose="020B0606030504020204" pitchFamily="34" charset="0"/>
              <a:cs typeface="Open Sans" panose="020B0606030504020204" pitchFamily="34" charset="0"/>
            </a:endParaRPr>
          </a:p>
          <a:p>
            <a:pPr marL="342900" lvl="1" indent="0">
              <a:buNone/>
            </a:pPr>
            <a:endParaRPr lang="en-US" sz="1400" dirty="0">
              <a:latin typeface="Open Sans" panose="020B0606030504020204" pitchFamily="34" charset="0"/>
              <a:ea typeface="Open Sans" panose="020B0606030504020204" pitchFamily="34" charset="0"/>
              <a:cs typeface="Open Sans" panose="020B0606030504020204" pitchFamily="34" charset="0"/>
            </a:endParaRPr>
          </a:p>
          <a:p>
            <a:endParaRPr lang="en-US" sz="1400"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Footer Placeholder 4">
            <a:extLst>
              <a:ext uri="{FF2B5EF4-FFF2-40B4-BE49-F238E27FC236}">
                <a16:creationId xmlns:a16="http://schemas.microsoft.com/office/drawing/2014/main" id="{42CCC939-BF77-C797-2624-2A2DBFB5B03A}"/>
              </a:ext>
            </a:extLst>
          </p:cNvPr>
          <p:cNvSpPr>
            <a:spLocks noGrp="1"/>
          </p:cNvSpPr>
          <p:nvPr>
            <p:ph type="ftr" sz="quarter" idx="11"/>
          </p:nvPr>
        </p:nvSpPr>
        <p:spPr/>
        <p:txBody>
          <a:bodyPr/>
          <a:lstStyle/>
          <a:p>
            <a:r>
              <a:rPr lang="en-US" dirty="0"/>
              <a:t>www.synapse-energy.com  |  ©2026 Synapse Energy Economics Inc. All rights reserved.</a:t>
            </a:r>
          </a:p>
        </p:txBody>
      </p:sp>
      <p:sp>
        <p:nvSpPr>
          <p:cNvPr id="6" name="Text Placeholder 5">
            <a:extLst>
              <a:ext uri="{FF2B5EF4-FFF2-40B4-BE49-F238E27FC236}">
                <a16:creationId xmlns:a16="http://schemas.microsoft.com/office/drawing/2014/main" id="{BDC3A7EB-8CA4-EFDF-36E5-E0636B1A9C96}"/>
              </a:ext>
            </a:extLst>
          </p:cNvPr>
          <p:cNvSpPr>
            <a:spLocks noGrp="1"/>
          </p:cNvSpPr>
          <p:nvPr>
            <p:ph type="body" sz="quarter" idx="13"/>
          </p:nvPr>
        </p:nvSpPr>
        <p:spPr/>
        <p:txBody>
          <a:bodyPr/>
          <a:lstStyle/>
          <a:p>
            <a:r>
              <a:rPr lang="en-US" dirty="0"/>
              <a:t>Ratepayer Savings in North Carolina</a:t>
            </a:r>
          </a:p>
        </p:txBody>
      </p:sp>
      <p:grpSp>
        <p:nvGrpSpPr>
          <p:cNvPr id="15" name="Group 14">
            <a:extLst>
              <a:ext uri="{FF2B5EF4-FFF2-40B4-BE49-F238E27FC236}">
                <a16:creationId xmlns:a16="http://schemas.microsoft.com/office/drawing/2014/main" id="{7311B1DB-A8CA-F9E8-CE00-A6DF07B0D348}"/>
              </a:ext>
            </a:extLst>
          </p:cNvPr>
          <p:cNvGrpSpPr/>
          <p:nvPr/>
        </p:nvGrpSpPr>
        <p:grpSpPr>
          <a:xfrm>
            <a:off x="4870273" y="1569653"/>
            <a:ext cx="5666586" cy="1620114"/>
            <a:chOff x="5809807" y="1635792"/>
            <a:chExt cx="5086081" cy="1043607"/>
          </a:xfrm>
        </p:grpSpPr>
        <p:sp>
          <p:nvSpPr>
            <p:cNvPr id="8" name="Rectangle: Rounded Corners 7">
              <a:extLst>
                <a:ext uri="{FF2B5EF4-FFF2-40B4-BE49-F238E27FC236}">
                  <a16:creationId xmlns:a16="http://schemas.microsoft.com/office/drawing/2014/main" id="{F6CE92B0-ECB2-4493-CA58-7ACF5C1AB1E2}"/>
                </a:ext>
              </a:extLst>
            </p:cNvPr>
            <p:cNvSpPr/>
            <p:nvPr/>
          </p:nvSpPr>
          <p:spPr>
            <a:xfrm>
              <a:off x="5809807" y="1642641"/>
              <a:ext cx="2852171" cy="458641"/>
            </a:xfrm>
            <a:prstGeom prst="round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Qualifying Facility</a:t>
              </a:r>
            </a:p>
          </p:txBody>
        </p:sp>
        <p:sp>
          <p:nvSpPr>
            <p:cNvPr id="10" name="Rectangle: Rounded Corners 9">
              <a:extLst>
                <a:ext uri="{FF2B5EF4-FFF2-40B4-BE49-F238E27FC236}">
                  <a16:creationId xmlns:a16="http://schemas.microsoft.com/office/drawing/2014/main" id="{91AE0547-E216-32E7-212A-0CA331EFD87F}"/>
                </a:ext>
              </a:extLst>
            </p:cNvPr>
            <p:cNvSpPr/>
            <p:nvPr/>
          </p:nvSpPr>
          <p:spPr>
            <a:xfrm>
              <a:off x="9862616" y="1635792"/>
              <a:ext cx="1033272" cy="1032723"/>
            </a:xfrm>
            <a:prstGeom prst="roundRect">
              <a:avLst/>
            </a:prstGeom>
            <a:solidFill>
              <a:schemeClr val="accent2">
                <a:lumMod val="20000"/>
                <a:lumOff val="80000"/>
              </a:schemeClr>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Utility-owned</a:t>
              </a:r>
            </a:p>
          </p:txBody>
        </p:sp>
        <p:sp>
          <p:nvSpPr>
            <p:cNvPr id="12" name="Rectangle: Rounded Corners 11">
              <a:extLst>
                <a:ext uri="{FF2B5EF4-FFF2-40B4-BE49-F238E27FC236}">
                  <a16:creationId xmlns:a16="http://schemas.microsoft.com/office/drawing/2014/main" id="{2413BE53-0B94-87F2-4320-C92EAB7C438C}"/>
                </a:ext>
              </a:extLst>
            </p:cNvPr>
            <p:cNvSpPr/>
            <p:nvPr/>
          </p:nvSpPr>
          <p:spPr>
            <a:xfrm>
              <a:off x="5809807" y="2176337"/>
              <a:ext cx="1363422" cy="495125"/>
            </a:xfrm>
            <a:prstGeom prst="roundRect">
              <a:avLst/>
            </a:prstGeom>
            <a:solidFill>
              <a:schemeClr val="accent2">
                <a:lumMod val="20000"/>
                <a:lumOff val="8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Standard Offer Contract</a:t>
              </a:r>
            </a:p>
          </p:txBody>
        </p:sp>
        <p:sp>
          <p:nvSpPr>
            <p:cNvPr id="14" name="Rectangle: Rounded Corners 13">
              <a:extLst>
                <a:ext uri="{FF2B5EF4-FFF2-40B4-BE49-F238E27FC236}">
                  <a16:creationId xmlns:a16="http://schemas.microsoft.com/office/drawing/2014/main" id="{70FB21C5-9AA4-D0AE-4CF5-36A8AE1EE526}"/>
                </a:ext>
              </a:extLst>
            </p:cNvPr>
            <p:cNvSpPr/>
            <p:nvPr/>
          </p:nvSpPr>
          <p:spPr>
            <a:xfrm>
              <a:off x="7282894" y="2167199"/>
              <a:ext cx="1363422" cy="511112"/>
            </a:xfrm>
            <a:prstGeom prst="roundRect">
              <a:avLst/>
            </a:prstGeom>
            <a:solidFill>
              <a:schemeClr val="accent2">
                <a:lumMod val="20000"/>
                <a:lumOff val="80000"/>
              </a:schemeClr>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Competitively procured (PPA)</a:t>
              </a:r>
            </a:p>
          </p:txBody>
        </p:sp>
        <p:sp>
          <p:nvSpPr>
            <p:cNvPr id="16" name="Rectangle: Rounded Corners 15">
              <a:extLst>
                <a:ext uri="{FF2B5EF4-FFF2-40B4-BE49-F238E27FC236}">
                  <a16:creationId xmlns:a16="http://schemas.microsoft.com/office/drawing/2014/main" id="{468E1BBE-2F86-398C-C846-A6A013631882}"/>
                </a:ext>
              </a:extLst>
            </p:cNvPr>
            <p:cNvSpPr/>
            <p:nvPr/>
          </p:nvSpPr>
          <p:spPr>
            <a:xfrm>
              <a:off x="8745139" y="1635792"/>
              <a:ext cx="1034321" cy="1043607"/>
            </a:xfrm>
            <a:prstGeom prst="roundRect">
              <a:avLst/>
            </a:prstGeom>
            <a:solidFill>
              <a:schemeClr val="accent2">
                <a:lumMod val="20000"/>
                <a:lumOff val="80000"/>
              </a:schemeClr>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Merchant</a:t>
              </a:r>
            </a:p>
          </p:txBody>
        </p:sp>
      </p:grpSp>
      <p:sp>
        <p:nvSpPr>
          <p:cNvPr id="20" name="TextBox 19">
            <a:extLst>
              <a:ext uri="{FF2B5EF4-FFF2-40B4-BE49-F238E27FC236}">
                <a16:creationId xmlns:a16="http://schemas.microsoft.com/office/drawing/2014/main" id="{99DECC2A-1980-1D66-E79E-0043266BCE89}"/>
              </a:ext>
            </a:extLst>
          </p:cNvPr>
          <p:cNvSpPr txBox="1"/>
          <p:nvPr/>
        </p:nvSpPr>
        <p:spPr>
          <a:xfrm>
            <a:off x="668434" y="5625714"/>
            <a:ext cx="10817725" cy="861774"/>
          </a:xfrm>
          <a:prstGeom prst="rect">
            <a:avLst/>
          </a:prstGeom>
          <a:noFill/>
        </p:spPr>
        <p:txBody>
          <a:bodyPr wrap="square">
            <a:spAutoFit/>
          </a:bodyPr>
          <a:lstStyle/>
          <a:p>
            <a:r>
              <a:rPr lang="en-US" sz="1000" dirty="0"/>
              <a:t>(1) This excludes solar in Dominion’s service territory. There were no projects installed in 2007 or 2008. Prior to HB 589 in 2017, facilities under 5 MW were eligible for a Standard Offer Contract. After 2017, facilities under 1 MW were eligible. We used NCSEA’s Market Intelligence Hub to classify MW as Standard Offer Contract or not using facility size, contract length, and installation year. (2) Market Intelligence Hub, Renewable Energy Database. NCSEA. (3) Compensation was at a fixed long-term rate during the contract term and variable rate after. We assume a solar PV lifetime of 25 years. (4) We estimated REC costs using data in the annual REPS reports. Available at: https://www.ncuc.gov/Reps/reps.html. (5) PV PPA prices. Lawrence Berkeley Lab. Available at: https://emp.lbl.gov/pv-ppa-prices. (6) We used a fixed-tilt PV capacity factor to calculate generation. Available at https://emp.lbl.gov/pv-capacity-factors. </a:t>
            </a:r>
          </a:p>
        </p:txBody>
      </p:sp>
      <p:sp>
        <p:nvSpPr>
          <p:cNvPr id="21" name="Content Placeholder 3">
            <a:extLst>
              <a:ext uri="{FF2B5EF4-FFF2-40B4-BE49-F238E27FC236}">
                <a16:creationId xmlns:a16="http://schemas.microsoft.com/office/drawing/2014/main" id="{D579ED64-EBF0-29CD-5C36-EE6F953256DB}"/>
              </a:ext>
            </a:extLst>
          </p:cNvPr>
          <p:cNvSpPr txBox="1">
            <a:spLocks/>
          </p:cNvSpPr>
          <p:nvPr/>
        </p:nvSpPr>
        <p:spPr>
          <a:xfrm>
            <a:off x="668434" y="3017865"/>
            <a:ext cx="11250664" cy="3594077"/>
          </a:xfrm>
          <a:prstGeom prst="rect">
            <a:avLst/>
          </a:prstGeom>
        </p:spPr>
        <p:txBody>
          <a:bodyPr vert="horz" lIns="91440" tIns="45720" rIns="91440" bIns="45720" rtlCol="0">
            <a:noAutofit/>
          </a:bodyPr>
          <a:lstStyle>
            <a:lvl1pPr marL="171450" indent="-171450" algn="l" defTabSz="914400" rtl="0" eaLnBrk="1" latinLnBrk="0" hangingPunct="1">
              <a:lnSpc>
                <a:spcPts val="2600"/>
              </a:lnSpc>
              <a:spcBef>
                <a:spcPts val="1000"/>
              </a:spcBef>
              <a:buClr>
                <a:schemeClr val="tx2"/>
              </a:buClr>
              <a:buFont typeface="Arial" panose="020B0604020202020204" pitchFamily="34" charset="0"/>
              <a:buChar char="•"/>
              <a:defRPr sz="2000" kern="1200">
                <a:solidFill>
                  <a:schemeClr val="tx1"/>
                </a:solidFill>
                <a:latin typeface="+mn-lt"/>
                <a:ea typeface="+mn-ea"/>
                <a:cs typeface="+mn-cs"/>
              </a:defRPr>
            </a:lvl1pPr>
            <a:lvl2pPr marL="514350" indent="-171450" algn="l" defTabSz="914400" rtl="0" eaLnBrk="1" latinLnBrk="0" hangingPunct="1">
              <a:lnSpc>
                <a:spcPct val="10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2pPr>
            <a:lvl3pPr marL="971550" indent="-171450" algn="l" defTabSz="914400" rtl="0" eaLnBrk="1" latinLnBrk="0" hangingPunct="1">
              <a:lnSpc>
                <a:spcPct val="10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3pPr>
            <a:lvl4pPr marL="1428750" indent="-171450" algn="l" defTabSz="914400" rtl="0" eaLnBrk="1" latinLnBrk="0" hangingPunct="1">
              <a:lnSpc>
                <a:spcPct val="10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4pPr>
            <a:lvl5pPr marL="1828800" indent="-171450" algn="l" defTabSz="914400" rtl="0" eaLnBrk="1" latinLnBrk="0" hangingPunct="1">
              <a:lnSpc>
                <a:spcPct val="10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en-US" sz="1400" b="1" dirty="0">
                <a:latin typeface="Open Sans" panose="020B0606030504020204" pitchFamily="34" charset="0"/>
                <a:ea typeface="Open Sans" panose="020B0606030504020204" pitchFamily="34" charset="0"/>
                <a:cs typeface="Open Sans" panose="020B0606030504020204" pitchFamily="34" charset="0"/>
              </a:rPr>
              <a:t>Solar costs</a:t>
            </a:r>
            <a:r>
              <a:rPr lang="en-US" sz="1400" dirty="0">
                <a:latin typeface="Open Sans" panose="020B0606030504020204" pitchFamily="34" charset="0"/>
                <a:ea typeface="Open Sans" panose="020B0606030504020204" pitchFamily="34" charset="0"/>
                <a:cs typeface="Open Sans" panose="020B0606030504020204" pitchFamily="34" charset="0"/>
              </a:rPr>
              <a:t> </a:t>
            </a:r>
          </a:p>
          <a:p>
            <a:pPr>
              <a:lnSpc>
                <a:spcPct val="150000"/>
              </a:lnSpc>
              <a:buClr>
                <a:schemeClr val="tx1"/>
              </a:buClr>
            </a:pPr>
            <a:r>
              <a:rPr lang="en-US" sz="1400" dirty="0">
                <a:latin typeface="Open Sans" panose="020B0606030504020204" pitchFamily="34" charset="0"/>
                <a:ea typeface="Open Sans" panose="020B0606030504020204" pitchFamily="34" charset="0"/>
                <a:cs typeface="Open Sans" panose="020B0606030504020204" pitchFamily="34" charset="0"/>
              </a:rPr>
              <a:t>Certain Qualifying Facilities received Standard Offer Contracts and were compensated at published avoided cost rates.</a:t>
            </a:r>
            <a:r>
              <a:rPr lang="en-US" sz="1400" baseline="30000" dirty="0">
                <a:latin typeface="Open Sans" panose="020B0606030504020204" pitchFamily="34" charset="0"/>
                <a:ea typeface="Open Sans" panose="020B0606030504020204" pitchFamily="34" charset="0"/>
                <a:cs typeface="Open Sans" panose="020B0606030504020204" pitchFamily="34" charset="0"/>
              </a:rPr>
              <a:t>3 </a:t>
            </a:r>
            <a:r>
              <a:rPr lang="en-US" sz="1400" dirty="0">
                <a:latin typeface="Open Sans" panose="020B0606030504020204" pitchFamily="34" charset="0"/>
                <a:ea typeface="Open Sans" panose="020B0606030504020204" pitchFamily="34" charset="0"/>
                <a:cs typeface="Open Sans" panose="020B0606030504020204" pitchFamily="34" charset="0"/>
              </a:rPr>
              <a:t>We found that 39 percent (by MW) were compensated at the avoided cost rate. The solar integration services charge is embedded in the avoided cost rate. These MW also incurred REC costs.</a:t>
            </a:r>
            <a:r>
              <a:rPr lang="en-US" sz="1400" baseline="30000" dirty="0">
                <a:latin typeface="Open Sans" panose="020B0606030504020204" pitchFamily="34" charset="0"/>
                <a:ea typeface="Open Sans" panose="020B0606030504020204" pitchFamily="34" charset="0"/>
                <a:cs typeface="Open Sans" panose="020B0606030504020204" pitchFamily="34" charset="0"/>
              </a:rPr>
              <a:t>4</a:t>
            </a:r>
            <a:r>
              <a:rPr lang="en-US" sz="1400" dirty="0">
                <a:latin typeface="Open Sans" panose="020B0606030504020204" pitchFamily="34" charset="0"/>
                <a:ea typeface="Open Sans" panose="020B0606030504020204" pitchFamily="34" charset="0"/>
                <a:cs typeface="Open Sans" panose="020B0606030504020204" pitchFamily="34" charset="0"/>
              </a:rPr>
              <a:t> </a:t>
            </a:r>
          </a:p>
          <a:p>
            <a:pPr>
              <a:lnSpc>
                <a:spcPct val="150000"/>
              </a:lnSpc>
              <a:buClr>
                <a:schemeClr val="tx1"/>
              </a:buClr>
            </a:pPr>
            <a:r>
              <a:rPr lang="en-US" sz="1400" dirty="0">
                <a:latin typeface="Open Sans" panose="020B0606030504020204" pitchFamily="34" charset="0"/>
                <a:ea typeface="Open Sans" panose="020B0606030504020204" pitchFamily="34" charset="0"/>
                <a:cs typeface="Open Sans" panose="020B0606030504020204" pitchFamily="34" charset="0"/>
              </a:rPr>
              <a:t>We assumed that all other solar project MW were compensated at a PPA rate.</a:t>
            </a:r>
            <a:r>
              <a:rPr lang="en-US" sz="1400" baseline="30000" dirty="0">
                <a:latin typeface="Open Sans" panose="020B0606030504020204" pitchFamily="34" charset="0"/>
                <a:ea typeface="Open Sans" panose="020B0606030504020204" pitchFamily="34" charset="0"/>
                <a:cs typeface="Open Sans" panose="020B0606030504020204" pitchFamily="34" charset="0"/>
              </a:rPr>
              <a:t>5</a:t>
            </a:r>
          </a:p>
          <a:p>
            <a:pPr>
              <a:lnSpc>
                <a:spcPct val="150000"/>
              </a:lnSpc>
              <a:buClr>
                <a:schemeClr val="tx1"/>
              </a:buClr>
            </a:pPr>
            <a:r>
              <a:rPr lang="en-US" sz="1400" dirty="0">
                <a:latin typeface="Open Sans" panose="020B0606030504020204" pitchFamily="34" charset="0"/>
                <a:ea typeface="Open Sans" panose="020B0606030504020204" pitchFamily="34" charset="0"/>
                <a:cs typeface="Open Sans" panose="020B0606030504020204" pitchFamily="34" charset="0"/>
              </a:rPr>
              <a:t>For each year and compensation category, we multiplied the MWh by the per MWh costs to determine the total cost.</a:t>
            </a:r>
            <a:r>
              <a:rPr lang="en-US" sz="1400" baseline="30000" dirty="0">
                <a:latin typeface="Open Sans" panose="020B0606030504020204" pitchFamily="34" charset="0"/>
                <a:ea typeface="Open Sans" panose="020B0606030504020204" pitchFamily="34" charset="0"/>
                <a:cs typeface="Open Sans" panose="020B0606030504020204" pitchFamily="34" charset="0"/>
              </a:rPr>
              <a:t>6</a:t>
            </a:r>
          </a:p>
        </p:txBody>
      </p:sp>
      <p:sp>
        <p:nvSpPr>
          <p:cNvPr id="23" name="TextBox 22">
            <a:extLst>
              <a:ext uri="{FF2B5EF4-FFF2-40B4-BE49-F238E27FC236}">
                <a16:creationId xmlns:a16="http://schemas.microsoft.com/office/drawing/2014/main" id="{C290E2BE-E562-1873-9831-78E2A39679C7}"/>
              </a:ext>
            </a:extLst>
          </p:cNvPr>
          <p:cNvSpPr txBox="1"/>
          <p:nvPr/>
        </p:nvSpPr>
        <p:spPr>
          <a:xfrm>
            <a:off x="4879093" y="1197633"/>
            <a:ext cx="5407621" cy="276999"/>
          </a:xfrm>
          <a:prstGeom prst="rect">
            <a:avLst/>
          </a:prstGeom>
          <a:noFill/>
        </p:spPr>
        <p:txBody>
          <a:bodyPr wrap="square" rtlCol="0">
            <a:spAutoFit/>
          </a:bodyPr>
          <a:lstStyle/>
          <a:p>
            <a:r>
              <a:rPr lang="en-US" sz="1200" b="1" i="1" dirty="0">
                <a:solidFill>
                  <a:schemeClr val="accent1"/>
                </a:solidFill>
              </a:rPr>
              <a:t>Types of solar projects</a:t>
            </a:r>
          </a:p>
        </p:txBody>
      </p:sp>
      <p:grpSp>
        <p:nvGrpSpPr>
          <p:cNvPr id="9" name="Group 8">
            <a:extLst>
              <a:ext uri="{FF2B5EF4-FFF2-40B4-BE49-F238E27FC236}">
                <a16:creationId xmlns:a16="http://schemas.microsoft.com/office/drawing/2014/main" id="{16DBFF75-DD52-63B3-B91E-28BFB37745AA}"/>
              </a:ext>
            </a:extLst>
          </p:cNvPr>
          <p:cNvGrpSpPr/>
          <p:nvPr/>
        </p:nvGrpSpPr>
        <p:grpSpPr>
          <a:xfrm>
            <a:off x="10621104" y="1499663"/>
            <a:ext cx="1524975" cy="552772"/>
            <a:chOff x="10039350" y="1456405"/>
            <a:chExt cx="1524975" cy="552772"/>
          </a:xfrm>
        </p:grpSpPr>
        <p:sp>
          <p:nvSpPr>
            <p:cNvPr id="7" name="Rectangle 6">
              <a:extLst>
                <a:ext uri="{FF2B5EF4-FFF2-40B4-BE49-F238E27FC236}">
                  <a16:creationId xmlns:a16="http://schemas.microsoft.com/office/drawing/2014/main" id="{DD27588C-FA58-00CF-99BD-2B367383E298}"/>
                </a:ext>
              </a:extLst>
            </p:cNvPr>
            <p:cNvSpPr>
              <a:spLocks noChangeAspect="1"/>
            </p:cNvSpPr>
            <p:nvPr/>
          </p:nvSpPr>
          <p:spPr>
            <a:xfrm>
              <a:off x="10115550" y="1685925"/>
              <a:ext cx="137160" cy="137160"/>
            </a:xfrm>
            <a:prstGeom prst="rect">
              <a:avLst/>
            </a:prstGeom>
            <a:no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1" name="Rectangle 10">
              <a:extLst>
                <a:ext uri="{FF2B5EF4-FFF2-40B4-BE49-F238E27FC236}">
                  <a16:creationId xmlns:a16="http://schemas.microsoft.com/office/drawing/2014/main" id="{3D6B7EB4-2C4B-7563-366F-5BD325BB792C}"/>
                </a:ext>
              </a:extLst>
            </p:cNvPr>
            <p:cNvSpPr>
              <a:spLocks noChangeAspect="1"/>
            </p:cNvSpPr>
            <p:nvPr/>
          </p:nvSpPr>
          <p:spPr>
            <a:xfrm>
              <a:off x="10115550" y="1872017"/>
              <a:ext cx="137160" cy="137160"/>
            </a:xfrm>
            <a:prstGeom prst="rect">
              <a:avLst/>
            </a:prstGeom>
            <a:no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3" name="Rectangle 12">
              <a:extLst>
                <a:ext uri="{FF2B5EF4-FFF2-40B4-BE49-F238E27FC236}">
                  <a16:creationId xmlns:a16="http://schemas.microsoft.com/office/drawing/2014/main" id="{2D6E8AD5-BB1D-0C69-7575-99B20CB33902}"/>
                </a:ext>
              </a:extLst>
            </p:cNvPr>
            <p:cNvSpPr/>
            <p:nvPr/>
          </p:nvSpPr>
          <p:spPr>
            <a:xfrm>
              <a:off x="10039350" y="1456405"/>
              <a:ext cx="1451973" cy="20473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050" dirty="0">
                  <a:solidFill>
                    <a:schemeClr val="tx1"/>
                  </a:solidFill>
                </a:rPr>
                <a:t>Compensation:</a:t>
              </a:r>
            </a:p>
          </p:txBody>
        </p:sp>
        <p:sp>
          <p:nvSpPr>
            <p:cNvPr id="17" name="Rectangle 16">
              <a:extLst>
                <a:ext uri="{FF2B5EF4-FFF2-40B4-BE49-F238E27FC236}">
                  <a16:creationId xmlns:a16="http://schemas.microsoft.com/office/drawing/2014/main" id="{005982B4-B379-3E0F-7E34-76B359874F9C}"/>
                </a:ext>
              </a:extLst>
            </p:cNvPr>
            <p:cNvSpPr/>
            <p:nvPr/>
          </p:nvSpPr>
          <p:spPr>
            <a:xfrm>
              <a:off x="10233660" y="1695450"/>
              <a:ext cx="1330665" cy="13716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050" dirty="0">
                  <a:solidFill>
                    <a:schemeClr val="tx1"/>
                  </a:solidFill>
                </a:rPr>
                <a:t>Avoided cost rate</a:t>
              </a:r>
            </a:p>
          </p:txBody>
        </p:sp>
        <p:sp>
          <p:nvSpPr>
            <p:cNvPr id="19" name="Rectangle 18">
              <a:extLst>
                <a:ext uri="{FF2B5EF4-FFF2-40B4-BE49-F238E27FC236}">
                  <a16:creationId xmlns:a16="http://schemas.microsoft.com/office/drawing/2014/main" id="{87F15011-ABD6-42E8-F72A-C374A48DEB89}"/>
                </a:ext>
              </a:extLst>
            </p:cNvPr>
            <p:cNvSpPr/>
            <p:nvPr/>
          </p:nvSpPr>
          <p:spPr>
            <a:xfrm>
              <a:off x="10233659" y="1866921"/>
              <a:ext cx="1330665" cy="13716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050" dirty="0">
                  <a:solidFill>
                    <a:schemeClr val="tx1"/>
                  </a:solidFill>
                </a:rPr>
                <a:t>PPA rate</a:t>
              </a:r>
            </a:p>
          </p:txBody>
        </p:sp>
      </p:grpSp>
    </p:spTree>
    <p:extLst>
      <p:ext uri="{BB962C8B-B14F-4D97-AF65-F5344CB8AC3E}">
        <p14:creationId xmlns:p14="http://schemas.microsoft.com/office/powerpoint/2010/main" val="18188538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E2E642-4C1E-8ACD-8CB7-055E6C6423AF}"/>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E95E385-5658-EBFF-3D80-63CB0EB84658}"/>
              </a:ext>
            </a:extLst>
          </p:cNvPr>
          <p:cNvSpPr>
            <a:spLocks noGrp="1"/>
          </p:cNvSpPr>
          <p:nvPr>
            <p:ph type="sldNum" sz="quarter" idx="12"/>
          </p:nvPr>
        </p:nvSpPr>
        <p:spPr/>
        <p:txBody>
          <a:bodyPr/>
          <a:lstStyle/>
          <a:p>
            <a:fld id="{1B79225A-044F-47AC-A466-ADAA88F41AF1}" type="slidenum">
              <a:rPr lang="en-US" smtClean="0"/>
              <a:pPr/>
              <a:t>8</a:t>
            </a:fld>
            <a:endParaRPr lang="en-US" dirty="0"/>
          </a:p>
        </p:txBody>
      </p:sp>
      <p:sp>
        <p:nvSpPr>
          <p:cNvPr id="3" name="Title 2">
            <a:extLst>
              <a:ext uri="{FF2B5EF4-FFF2-40B4-BE49-F238E27FC236}">
                <a16:creationId xmlns:a16="http://schemas.microsoft.com/office/drawing/2014/main" id="{E453F998-18D5-93CF-51AD-C6CB3EC2F2CB}"/>
              </a:ext>
            </a:extLst>
          </p:cNvPr>
          <p:cNvSpPr>
            <a:spLocks noGrp="1"/>
          </p:cNvSpPr>
          <p:nvPr>
            <p:ph type="title"/>
          </p:nvPr>
        </p:nvSpPr>
        <p:spPr>
          <a:xfrm>
            <a:off x="668435" y="365127"/>
            <a:ext cx="10581999" cy="653446"/>
          </a:xfrm>
        </p:spPr>
        <p:txBody>
          <a:bodyPr>
            <a:noAutofit/>
          </a:bodyPr>
          <a:lstStyle/>
          <a:p>
            <a:r>
              <a:rPr lang="en-US" dirty="0">
                <a:latin typeface=""/>
              </a:rPr>
              <a:t>Estimating future ratepayer impacts of solar</a:t>
            </a:r>
          </a:p>
        </p:txBody>
      </p:sp>
      <p:sp>
        <p:nvSpPr>
          <p:cNvPr id="5" name="Footer Placeholder 4">
            <a:extLst>
              <a:ext uri="{FF2B5EF4-FFF2-40B4-BE49-F238E27FC236}">
                <a16:creationId xmlns:a16="http://schemas.microsoft.com/office/drawing/2014/main" id="{55196401-4521-A9C8-F39B-1AB2C742A77E}"/>
              </a:ext>
            </a:extLst>
          </p:cNvPr>
          <p:cNvSpPr>
            <a:spLocks noGrp="1"/>
          </p:cNvSpPr>
          <p:nvPr>
            <p:ph type="ftr" sz="quarter" idx="11"/>
          </p:nvPr>
        </p:nvSpPr>
        <p:spPr/>
        <p:txBody>
          <a:bodyPr/>
          <a:lstStyle/>
          <a:p>
            <a:r>
              <a:rPr lang="en-US" dirty="0"/>
              <a:t>www.synapse-energy.com  |  ©2026 Synapse Energy Economics Inc. All rights reserved.</a:t>
            </a:r>
          </a:p>
        </p:txBody>
      </p:sp>
      <p:sp>
        <p:nvSpPr>
          <p:cNvPr id="6" name="Text Placeholder 5">
            <a:extLst>
              <a:ext uri="{FF2B5EF4-FFF2-40B4-BE49-F238E27FC236}">
                <a16:creationId xmlns:a16="http://schemas.microsoft.com/office/drawing/2014/main" id="{DF478A27-4ACB-EEC2-86DB-94B3CBC43B88}"/>
              </a:ext>
            </a:extLst>
          </p:cNvPr>
          <p:cNvSpPr>
            <a:spLocks noGrp="1"/>
          </p:cNvSpPr>
          <p:nvPr>
            <p:ph type="body" sz="quarter" idx="13"/>
          </p:nvPr>
        </p:nvSpPr>
        <p:spPr/>
        <p:txBody>
          <a:bodyPr/>
          <a:lstStyle/>
          <a:p>
            <a:r>
              <a:rPr lang="en-US" dirty="0"/>
              <a:t>Ratepayer Savings in North Carolina</a:t>
            </a:r>
          </a:p>
        </p:txBody>
      </p:sp>
      <p:sp>
        <p:nvSpPr>
          <p:cNvPr id="12" name="TextBox 11">
            <a:extLst>
              <a:ext uri="{FF2B5EF4-FFF2-40B4-BE49-F238E27FC236}">
                <a16:creationId xmlns:a16="http://schemas.microsoft.com/office/drawing/2014/main" id="{7736DCF7-7B2D-31B9-6337-26FF400E041D}"/>
              </a:ext>
            </a:extLst>
          </p:cNvPr>
          <p:cNvSpPr txBox="1"/>
          <p:nvPr/>
        </p:nvSpPr>
        <p:spPr>
          <a:xfrm>
            <a:off x="668434" y="5975392"/>
            <a:ext cx="10817725" cy="553998"/>
          </a:xfrm>
          <a:prstGeom prst="rect">
            <a:avLst/>
          </a:prstGeom>
          <a:noFill/>
        </p:spPr>
        <p:txBody>
          <a:bodyPr wrap="square">
            <a:spAutoFit/>
          </a:bodyPr>
          <a:lstStyle/>
          <a:p>
            <a:r>
              <a:rPr lang="en-US" sz="1000" dirty="0"/>
              <a:t>(1) 2025 Carolinas Resource Plan. Duke Energy. Available at: https://www.duke-energy.com/our-company/about-us/irp-carolinas/2025-crp. (2) Clean Energy and Energy Efficiency Portfolio Standard (CEPS). North Carolina Utilities Commission. Available at: https://www.ncuc.gov/Reps/reps.html. (3) Based on the decline in new QF solar capacity since HB 589, we assumed that new solar would be compensated at a PPA rate.</a:t>
            </a:r>
          </a:p>
        </p:txBody>
      </p:sp>
      <p:sp>
        <p:nvSpPr>
          <p:cNvPr id="8" name="Content Placeholder 3">
            <a:extLst>
              <a:ext uri="{FF2B5EF4-FFF2-40B4-BE49-F238E27FC236}">
                <a16:creationId xmlns:a16="http://schemas.microsoft.com/office/drawing/2014/main" id="{F05E7953-AAA3-2280-C489-01BAA1F9D819}"/>
              </a:ext>
            </a:extLst>
          </p:cNvPr>
          <p:cNvSpPr txBox="1">
            <a:spLocks/>
          </p:cNvSpPr>
          <p:nvPr/>
        </p:nvSpPr>
        <p:spPr>
          <a:xfrm>
            <a:off x="705841" y="1238220"/>
            <a:ext cx="5039832" cy="4374377"/>
          </a:xfrm>
          <a:prstGeom prst="rect">
            <a:avLst/>
          </a:prstGeom>
          <a:solidFill>
            <a:schemeClr val="accent2">
              <a:lumMod val="20000"/>
              <a:lumOff val="80000"/>
            </a:schemeClr>
          </a:solidFill>
          <a:ln>
            <a:noFill/>
          </a:ln>
        </p:spPr>
        <p:txBody>
          <a:bodyPr vert="horz" wrap="square" lIns="274320" tIns="91440" rIns="274320" bIns="91440" rtlCol="0">
            <a:noAutofit/>
          </a:bodyPr>
          <a:lstStyle>
            <a:lvl1pPr marL="171450" indent="-171450" algn="l" defTabSz="914400" rtl="0" eaLnBrk="1" latinLnBrk="0" hangingPunct="1">
              <a:lnSpc>
                <a:spcPts val="2600"/>
              </a:lnSpc>
              <a:spcBef>
                <a:spcPts val="1000"/>
              </a:spcBef>
              <a:buClr>
                <a:schemeClr val="tx2"/>
              </a:buClr>
              <a:buFont typeface="Arial" panose="020B0604020202020204" pitchFamily="34" charset="0"/>
              <a:buChar char="•"/>
              <a:defRPr sz="2000" kern="1200">
                <a:solidFill>
                  <a:schemeClr val="tx1"/>
                </a:solidFill>
                <a:latin typeface="+mn-lt"/>
                <a:ea typeface="+mn-ea"/>
                <a:cs typeface="+mn-cs"/>
              </a:defRPr>
            </a:lvl1pPr>
            <a:lvl2pPr marL="514350" indent="-171450" algn="l" defTabSz="914400" rtl="0" eaLnBrk="1" latinLnBrk="0" hangingPunct="1">
              <a:lnSpc>
                <a:spcPct val="10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2pPr>
            <a:lvl3pPr marL="971550" indent="-171450" algn="l" defTabSz="914400" rtl="0" eaLnBrk="1" latinLnBrk="0" hangingPunct="1">
              <a:lnSpc>
                <a:spcPct val="10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3pPr>
            <a:lvl4pPr marL="1428750" indent="-171450" algn="l" defTabSz="914400" rtl="0" eaLnBrk="1" latinLnBrk="0" hangingPunct="1">
              <a:lnSpc>
                <a:spcPct val="10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4pPr>
            <a:lvl5pPr marL="1828800" indent="-171450" algn="l" defTabSz="914400" rtl="0" eaLnBrk="1" latinLnBrk="0" hangingPunct="1">
              <a:lnSpc>
                <a:spcPct val="10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en-US" sz="1400" b="1" dirty="0">
                <a:latin typeface="Open Sans" panose="020B0606030504020204" pitchFamily="34" charset="0"/>
                <a:ea typeface="Open Sans" panose="020B0606030504020204" pitchFamily="34" charset="0"/>
                <a:cs typeface="Open Sans" panose="020B0606030504020204" pitchFamily="34" charset="0"/>
              </a:rPr>
              <a:t>Solar capacity</a:t>
            </a:r>
            <a:r>
              <a:rPr lang="en-US" sz="1400" dirty="0">
                <a:latin typeface="Open Sans" panose="020B0606030504020204" pitchFamily="34" charset="0"/>
                <a:ea typeface="Open Sans" panose="020B0606030504020204" pitchFamily="34" charset="0"/>
                <a:cs typeface="Open Sans" panose="020B0606030504020204" pitchFamily="34" charset="0"/>
              </a:rPr>
              <a:t> </a:t>
            </a:r>
          </a:p>
          <a:p>
            <a:pPr>
              <a:lnSpc>
                <a:spcPct val="150000"/>
              </a:lnSpc>
            </a:pPr>
            <a:r>
              <a:rPr lang="en-US" sz="1400" dirty="0">
                <a:latin typeface="Open Sans" panose="020B0606030504020204" pitchFamily="34" charset="0"/>
                <a:ea typeface="Open Sans" panose="020B0606030504020204" pitchFamily="34" charset="0"/>
                <a:cs typeface="Open Sans" panose="020B0606030504020204" pitchFamily="34" charset="0"/>
              </a:rPr>
              <a:t>We estimated the annual renewable energy generation through 2035 needed to meet North Carolina’s 2050 carbon neutrality target, using Duke’s Advancing Development Load forecast and assuming the CEPS requirement will increase linearly from 12.5 percent in 2027 to 100 percent in 2050.</a:t>
            </a:r>
            <a:r>
              <a:rPr lang="en-US" sz="1400" baseline="30000" dirty="0">
                <a:latin typeface="Open Sans" panose="020B0606030504020204" pitchFamily="34" charset="0"/>
                <a:ea typeface="Open Sans" panose="020B0606030504020204" pitchFamily="34" charset="0"/>
                <a:cs typeface="Open Sans" panose="020B0606030504020204" pitchFamily="34" charset="0"/>
              </a:rPr>
              <a:t>1,2</a:t>
            </a:r>
          </a:p>
          <a:p>
            <a:pPr>
              <a:lnSpc>
                <a:spcPct val="150000"/>
              </a:lnSpc>
            </a:pPr>
            <a:r>
              <a:rPr lang="en-US" sz="1400" dirty="0">
                <a:latin typeface="Open Sans" panose="020B0606030504020204" pitchFamily="34" charset="0"/>
                <a:ea typeface="Open Sans" panose="020B0606030504020204" pitchFamily="34" charset="0"/>
                <a:cs typeface="Open Sans" panose="020B0606030504020204" pitchFamily="34" charset="0"/>
              </a:rPr>
              <a:t>We assumed that any new project capacity built to meet the generation target would come from solar. We found that 27 GW of solar would be needed over 2028–2035 to meet the generation target.</a:t>
            </a:r>
            <a:endParaRPr lang="en-US" sz="1400" dirty="0"/>
          </a:p>
        </p:txBody>
      </p:sp>
      <p:sp>
        <p:nvSpPr>
          <p:cNvPr id="13" name="Content Placeholder 3">
            <a:extLst>
              <a:ext uri="{FF2B5EF4-FFF2-40B4-BE49-F238E27FC236}">
                <a16:creationId xmlns:a16="http://schemas.microsoft.com/office/drawing/2014/main" id="{FC5CC18B-7448-6D65-87CF-BF63783866FE}"/>
              </a:ext>
            </a:extLst>
          </p:cNvPr>
          <p:cNvSpPr txBox="1">
            <a:spLocks/>
          </p:cNvSpPr>
          <p:nvPr/>
        </p:nvSpPr>
        <p:spPr>
          <a:xfrm>
            <a:off x="6365598" y="1238219"/>
            <a:ext cx="5039832" cy="4374377"/>
          </a:xfrm>
          <a:prstGeom prst="rect">
            <a:avLst/>
          </a:prstGeom>
          <a:solidFill>
            <a:schemeClr val="accent2">
              <a:lumMod val="20000"/>
              <a:lumOff val="80000"/>
            </a:schemeClr>
          </a:solidFill>
          <a:ln>
            <a:noFill/>
          </a:ln>
        </p:spPr>
        <p:txBody>
          <a:bodyPr vert="horz" wrap="square" lIns="274320" tIns="91440" rIns="274320" bIns="91440" rtlCol="0">
            <a:noAutofit/>
          </a:bodyPr>
          <a:lstStyle>
            <a:lvl1pPr marL="171450" indent="-171450" algn="l" defTabSz="914400" rtl="0" eaLnBrk="1" latinLnBrk="0" hangingPunct="1">
              <a:lnSpc>
                <a:spcPts val="2600"/>
              </a:lnSpc>
              <a:spcBef>
                <a:spcPts val="1000"/>
              </a:spcBef>
              <a:buClr>
                <a:schemeClr val="tx2"/>
              </a:buClr>
              <a:buFont typeface="Arial" panose="020B0604020202020204" pitchFamily="34" charset="0"/>
              <a:buChar char="•"/>
              <a:defRPr sz="2000" kern="1200">
                <a:solidFill>
                  <a:schemeClr val="tx1"/>
                </a:solidFill>
                <a:latin typeface="+mn-lt"/>
                <a:ea typeface="+mn-ea"/>
                <a:cs typeface="+mn-cs"/>
              </a:defRPr>
            </a:lvl1pPr>
            <a:lvl2pPr marL="514350" indent="-171450" algn="l" defTabSz="914400" rtl="0" eaLnBrk="1" latinLnBrk="0" hangingPunct="1">
              <a:lnSpc>
                <a:spcPct val="10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2pPr>
            <a:lvl3pPr marL="971550" indent="-171450" algn="l" defTabSz="914400" rtl="0" eaLnBrk="1" latinLnBrk="0" hangingPunct="1">
              <a:lnSpc>
                <a:spcPct val="10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3pPr>
            <a:lvl4pPr marL="1428750" indent="-171450" algn="l" defTabSz="914400" rtl="0" eaLnBrk="1" latinLnBrk="0" hangingPunct="1">
              <a:lnSpc>
                <a:spcPct val="10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4pPr>
            <a:lvl5pPr marL="1828800" indent="-171450" algn="l" defTabSz="914400" rtl="0" eaLnBrk="1" latinLnBrk="0" hangingPunct="1">
              <a:lnSpc>
                <a:spcPct val="10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en-US" sz="1400" b="1" dirty="0">
                <a:latin typeface="Open Sans" panose="020B0606030504020204" pitchFamily="34" charset="0"/>
                <a:ea typeface="Open Sans" panose="020B0606030504020204" pitchFamily="34" charset="0"/>
                <a:cs typeface="Open Sans" panose="020B0606030504020204" pitchFamily="34" charset="0"/>
              </a:rPr>
              <a:t>Solar costs</a:t>
            </a:r>
            <a:endParaRPr lang="en-US" sz="1400" dirty="0">
              <a:latin typeface="Open Sans" panose="020B0606030504020204" pitchFamily="34" charset="0"/>
              <a:ea typeface="Open Sans" panose="020B0606030504020204" pitchFamily="34" charset="0"/>
              <a:cs typeface="Open Sans" panose="020B0606030504020204" pitchFamily="34" charset="0"/>
            </a:endParaRPr>
          </a:p>
          <a:p>
            <a:pPr>
              <a:lnSpc>
                <a:spcPct val="150000"/>
              </a:lnSpc>
            </a:pPr>
            <a:r>
              <a:rPr lang="en-US" sz="1400" dirty="0">
                <a:latin typeface="Open Sans" panose="020B0606030504020204" pitchFamily="34" charset="0"/>
                <a:ea typeface="Open Sans" panose="020B0606030504020204" pitchFamily="34" charset="0"/>
                <a:cs typeface="Open Sans" panose="020B0606030504020204" pitchFamily="34" charset="0"/>
              </a:rPr>
              <a:t>We assumed that future solar projects will be compensated at the PPA rate.</a:t>
            </a:r>
            <a:r>
              <a:rPr lang="en-US" sz="1400" baseline="30000" dirty="0">
                <a:latin typeface="Open Sans" panose="020B0606030504020204" pitchFamily="34" charset="0"/>
                <a:ea typeface="Open Sans" panose="020B0606030504020204" pitchFamily="34" charset="0"/>
                <a:cs typeface="Open Sans" panose="020B0606030504020204" pitchFamily="34" charset="0"/>
              </a:rPr>
              <a:t>3</a:t>
            </a:r>
          </a:p>
          <a:p>
            <a:pPr>
              <a:lnSpc>
                <a:spcPct val="150000"/>
              </a:lnSpc>
            </a:pPr>
            <a:r>
              <a:rPr lang="en-US" sz="1400" dirty="0">
                <a:latin typeface="Open Sans" panose="020B0606030504020204" pitchFamily="34" charset="0"/>
                <a:ea typeface="Open Sans" panose="020B0606030504020204" pitchFamily="34" charset="0"/>
                <a:cs typeface="Open Sans" panose="020B0606030504020204" pitchFamily="34" charset="0"/>
              </a:rPr>
              <a:t>For each year, we multiplied the estimated solar project MWh by the PPA rate to determine the total cost.</a:t>
            </a:r>
          </a:p>
        </p:txBody>
      </p:sp>
    </p:spTree>
    <p:extLst>
      <p:ext uri="{BB962C8B-B14F-4D97-AF65-F5344CB8AC3E}">
        <p14:creationId xmlns:p14="http://schemas.microsoft.com/office/powerpoint/2010/main" val="41642930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07222F-8C84-8C5F-0141-CD9E782F3752}"/>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8E0CBCA-D7A3-CEDD-AD67-6C80B6F50F38}"/>
              </a:ext>
            </a:extLst>
          </p:cNvPr>
          <p:cNvSpPr>
            <a:spLocks noGrp="1"/>
          </p:cNvSpPr>
          <p:nvPr>
            <p:ph type="sldNum" sz="quarter" idx="12"/>
          </p:nvPr>
        </p:nvSpPr>
        <p:spPr/>
        <p:txBody>
          <a:bodyPr/>
          <a:lstStyle/>
          <a:p>
            <a:fld id="{1B79225A-044F-47AC-A466-ADAA88F41AF1}" type="slidenum">
              <a:rPr lang="en-US" smtClean="0"/>
              <a:pPr/>
              <a:t>9</a:t>
            </a:fld>
            <a:endParaRPr lang="en-US" dirty="0"/>
          </a:p>
        </p:txBody>
      </p:sp>
      <p:sp>
        <p:nvSpPr>
          <p:cNvPr id="3" name="Title 2">
            <a:extLst>
              <a:ext uri="{FF2B5EF4-FFF2-40B4-BE49-F238E27FC236}">
                <a16:creationId xmlns:a16="http://schemas.microsoft.com/office/drawing/2014/main" id="{18C5DCFE-1E23-AE86-1704-B2FBD065081B}"/>
              </a:ext>
            </a:extLst>
          </p:cNvPr>
          <p:cNvSpPr>
            <a:spLocks noGrp="1"/>
          </p:cNvSpPr>
          <p:nvPr>
            <p:ph type="title"/>
          </p:nvPr>
        </p:nvSpPr>
        <p:spPr>
          <a:xfrm>
            <a:off x="668435" y="347034"/>
            <a:ext cx="10854551" cy="653446"/>
          </a:xfrm>
        </p:spPr>
        <p:txBody>
          <a:bodyPr>
            <a:normAutofit/>
          </a:bodyPr>
          <a:lstStyle/>
          <a:p>
            <a:r>
              <a:rPr lang="en-US" dirty="0">
                <a:latin typeface=""/>
              </a:rPr>
              <a:t>Quantifying historical avoided coal and gas costs</a:t>
            </a:r>
          </a:p>
        </p:txBody>
      </p:sp>
      <p:sp>
        <p:nvSpPr>
          <p:cNvPr id="5" name="Footer Placeholder 4">
            <a:extLst>
              <a:ext uri="{FF2B5EF4-FFF2-40B4-BE49-F238E27FC236}">
                <a16:creationId xmlns:a16="http://schemas.microsoft.com/office/drawing/2014/main" id="{B4ACEAB9-5DD3-89D1-DABE-6C103460085A}"/>
              </a:ext>
            </a:extLst>
          </p:cNvPr>
          <p:cNvSpPr>
            <a:spLocks noGrp="1"/>
          </p:cNvSpPr>
          <p:nvPr>
            <p:ph type="ftr" sz="quarter" idx="11"/>
          </p:nvPr>
        </p:nvSpPr>
        <p:spPr/>
        <p:txBody>
          <a:bodyPr/>
          <a:lstStyle/>
          <a:p>
            <a:r>
              <a:rPr lang="en-US" dirty="0"/>
              <a:t>www.synapse-energy.com  |  ©2026 Synapse Energy Economics Inc. All rights reserved.</a:t>
            </a:r>
          </a:p>
        </p:txBody>
      </p:sp>
      <p:sp>
        <p:nvSpPr>
          <p:cNvPr id="6" name="Text Placeholder 5">
            <a:extLst>
              <a:ext uri="{FF2B5EF4-FFF2-40B4-BE49-F238E27FC236}">
                <a16:creationId xmlns:a16="http://schemas.microsoft.com/office/drawing/2014/main" id="{CC0F399C-F99B-F91D-86C0-F6C170D4CAA2}"/>
              </a:ext>
            </a:extLst>
          </p:cNvPr>
          <p:cNvSpPr>
            <a:spLocks noGrp="1"/>
          </p:cNvSpPr>
          <p:nvPr>
            <p:ph type="body" sz="quarter" idx="13"/>
          </p:nvPr>
        </p:nvSpPr>
        <p:spPr/>
        <p:txBody>
          <a:bodyPr/>
          <a:lstStyle/>
          <a:p>
            <a:r>
              <a:rPr lang="en-US" dirty="0"/>
              <a:t>Ratepayer Savings in North Carolina</a:t>
            </a:r>
          </a:p>
          <a:p>
            <a:endParaRPr lang="en-US" dirty="0"/>
          </a:p>
        </p:txBody>
      </p:sp>
      <p:sp>
        <p:nvSpPr>
          <p:cNvPr id="10" name="Content Placeholder 3">
            <a:extLst>
              <a:ext uri="{FF2B5EF4-FFF2-40B4-BE49-F238E27FC236}">
                <a16:creationId xmlns:a16="http://schemas.microsoft.com/office/drawing/2014/main" id="{461C0F82-FF66-0A7D-DD98-2AE32509C80E}"/>
              </a:ext>
            </a:extLst>
          </p:cNvPr>
          <p:cNvSpPr txBox="1">
            <a:spLocks/>
          </p:cNvSpPr>
          <p:nvPr/>
        </p:nvSpPr>
        <p:spPr>
          <a:xfrm>
            <a:off x="696717" y="1753447"/>
            <a:ext cx="3102285" cy="3833883"/>
          </a:xfrm>
          <a:prstGeom prst="rect">
            <a:avLst/>
          </a:prstGeom>
          <a:solidFill>
            <a:schemeClr val="accent2">
              <a:lumMod val="20000"/>
              <a:lumOff val="80000"/>
            </a:schemeClr>
          </a:solidFill>
        </p:spPr>
        <p:txBody>
          <a:bodyPr vert="horz" lIns="182880" tIns="91440" rIns="182880" bIns="91440" rtlCol="0" anchor="ctr">
            <a:noAutofit/>
          </a:bodyPr>
          <a:lstStyle>
            <a:lvl1pPr marL="171450" indent="-171450" algn="l" defTabSz="914400" rtl="0" eaLnBrk="1" latinLnBrk="0" hangingPunct="1">
              <a:lnSpc>
                <a:spcPts val="2600"/>
              </a:lnSpc>
              <a:spcBef>
                <a:spcPts val="1000"/>
              </a:spcBef>
              <a:buClr>
                <a:schemeClr val="tx2"/>
              </a:buClr>
              <a:buFont typeface="Arial" panose="020B0604020202020204" pitchFamily="34" charset="0"/>
              <a:buChar char="•"/>
              <a:defRPr sz="2000" kern="1200">
                <a:solidFill>
                  <a:schemeClr val="tx1"/>
                </a:solidFill>
                <a:latin typeface="+mn-lt"/>
                <a:ea typeface="+mn-ea"/>
                <a:cs typeface="+mn-cs"/>
              </a:defRPr>
            </a:lvl1pPr>
            <a:lvl2pPr marL="514350" indent="-171450" algn="l" defTabSz="914400" rtl="0" eaLnBrk="1" latinLnBrk="0" hangingPunct="1">
              <a:lnSpc>
                <a:spcPct val="10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2pPr>
            <a:lvl3pPr marL="971550" indent="-171450" algn="l" defTabSz="914400" rtl="0" eaLnBrk="1" latinLnBrk="0" hangingPunct="1">
              <a:lnSpc>
                <a:spcPct val="10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3pPr>
            <a:lvl4pPr marL="1428750" indent="-171450" algn="l" defTabSz="914400" rtl="0" eaLnBrk="1" latinLnBrk="0" hangingPunct="1">
              <a:lnSpc>
                <a:spcPct val="10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4pPr>
            <a:lvl5pPr marL="1828800" indent="-171450" algn="l" defTabSz="914400" rtl="0" eaLnBrk="1" latinLnBrk="0" hangingPunct="1">
              <a:lnSpc>
                <a:spcPct val="10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Font typeface="Arial" panose="020B0604020202020204" pitchFamily="34" charset="0"/>
              <a:buNone/>
            </a:pPr>
            <a:r>
              <a:rPr lang="en-US" sz="1400" b="1" dirty="0">
                <a:latin typeface="Open Sans" panose="020B0606030504020204" pitchFamily="34" charset="0"/>
                <a:ea typeface="Open Sans" panose="020B0606030504020204" pitchFamily="34" charset="0"/>
                <a:cs typeface="Open Sans" panose="020B0606030504020204" pitchFamily="34" charset="0"/>
              </a:rPr>
              <a:t>Fuel costs. </a:t>
            </a:r>
            <a:r>
              <a:rPr lang="en-US" sz="1400" dirty="0">
                <a:latin typeface="Open Sans" panose="020B0606030504020204" pitchFamily="34" charset="0"/>
                <a:ea typeface="Open Sans" panose="020B0606030504020204" pitchFamily="34" charset="0"/>
                <a:cs typeface="Open Sans" panose="020B0606030504020204" pitchFamily="34" charset="0"/>
              </a:rPr>
              <a:t>Solar generation avoided the need for some generation from coal and gas resources. We quantified the historical solar generation, determined the makeup of the avoided generation (coal versus gas), and applied historical heat rates and fuel costs to determine the </a:t>
            </a:r>
            <a:r>
              <a:rPr lang="en-US" sz="1400" b="1" dirty="0">
                <a:latin typeface="Open Sans" panose="020B0606030504020204" pitchFamily="34" charset="0"/>
                <a:ea typeface="Open Sans" panose="020B0606030504020204" pitchFamily="34" charset="0"/>
                <a:cs typeface="Open Sans" panose="020B0606030504020204" pitchFamily="34" charset="0"/>
              </a:rPr>
              <a:t>total avoided fuel costs</a:t>
            </a:r>
            <a:r>
              <a:rPr lang="en-US" sz="1400" dirty="0">
                <a:latin typeface="Open Sans" panose="020B0606030504020204" pitchFamily="34" charset="0"/>
                <a:ea typeface="Open Sans" panose="020B0606030504020204" pitchFamily="34" charset="0"/>
                <a:cs typeface="Open Sans" panose="020B0606030504020204" pitchFamily="34" charset="0"/>
              </a:rPr>
              <a:t>.</a:t>
            </a:r>
            <a:r>
              <a:rPr lang="en-US" sz="1400" baseline="30000" dirty="0">
                <a:latin typeface="Open Sans" panose="020B0606030504020204" pitchFamily="34" charset="0"/>
                <a:ea typeface="Open Sans" panose="020B0606030504020204" pitchFamily="34" charset="0"/>
                <a:cs typeface="Open Sans" panose="020B0606030504020204" pitchFamily="34" charset="0"/>
              </a:rPr>
              <a:t>1,2</a:t>
            </a:r>
          </a:p>
        </p:txBody>
      </p:sp>
      <p:sp>
        <p:nvSpPr>
          <p:cNvPr id="12" name="Content Placeholder 3">
            <a:extLst>
              <a:ext uri="{FF2B5EF4-FFF2-40B4-BE49-F238E27FC236}">
                <a16:creationId xmlns:a16="http://schemas.microsoft.com/office/drawing/2014/main" id="{C2597154-B795-FEF0-1FE0-47D948DA59A4}"/>
              </a:ext>
            </a:extLst>
          </p:cNvPr>
          <p:cNvSpPr txBox="1">
            <a:spLocks/>
          </p:cNvSpPr>
          <p:nvPr/>
        </p:nvSpPr>
        <p:spPr>
          <a:xfrm>
            <a:off x="4550409" y="1753447"/>
            <a:ext cx="3090602" cy="3833884"/>
          </a:xfrm>
          <a:prstGeom prst="rect">
            <a:avLst/>
          </a:prstGeom>
          <a:solidFill>
            <a:schemeClr val="accent2">
              <a:lumMod val="20000"/>
              <a:lumOff val="80000"/>
            </a:schemeClr>
          </a:solidFill>
        </p:spPr>
        <p:txBody>
          <a:bodyPr vert="horz" lIns="182880" tIns="91440" rIns="182880" bIns="91440" rtlCol="0" anchor="ctr">
            <a:noAutofit/>
          </a:bodyPr>
          <a:lstStyle>
            <a:lvl1pPr marL="171450" indent="-171450" algn="l" defTabSz="914400" rtl="0" eaLnBrk="1" latinLnBrk="0" hangingPunct="1">
              <a:lnSpc>
                <a:spcPts val="2600"/>
              </a:lnSpc>
              <a:spcBef>
                <a:spcPts val="1000"/>
              </a:spcBef>
              <a:buClr>
                <a:schemeClr val="tx2"/>
              </a:buClr>
              <a:buFont typeface="Arial" panose="020B0604020202020204" pitchFamily="34" charset="0"/>
              <a:buChar char="•"/>
              <a:defRPr sz="2000" kern="1200">
                <a:solidFill>
                  <a:schemeClr val="tx1"/>
                </a:solidFill>
                <a:latin typeface="+mn-lt"/>
                <a:ea typeface="+mn-ea"/>
                <a:cs typeface="+mn-cs"/>
              </a:defRPr>
            </a:lvl1pPr>
            <a:lvl2pPr marL="514350" indent="-171450" algn="l" defTabSz="914400" rtl="0" eaLnBrk="1" latinLnBrk="0" hangingPunct="1">
              <a:lnSpc>
                <a:spcPct val="10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2pPr>
            <a:lvl3pPr marL="971550" indent="-171450" algn="l" defTabSz="914400" rtl="0" eaLnBrk="1" latinLnBrk="0" hangingPunct="1">
              <a:lnSpc>
                <a:spcPct val="10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3pPr>
            <a:lvl4pPr marL="1428750" indent="-171450" algn="l" defTabSz="914400" rtl="0" eaLnBrk="1" latinLnBrk="0" hangingPunct="1">
              <a:lnSpc>
                <a:spcPct val="10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4pPr>
            <a:lvl5pPr marL="1828800" indent="-171450" algn="l" defTabSz="914400" rtl="0" eaLnBrk="1" latinLnBrk="0" hangingPunct="1">
              <a:lnSpc>
                <a:spcPct val="10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US" sz="1400" b="1" dirty="0">
                <a:latin typeface="Open Sans" panose="020B0606030504020204" pitchFamily="34" charset="0"/>
                <a:ea typeface="Open Sans" panose="020B0606030504020204" pitchFamily="34" charset="0"/>
                <a:cs typeface="Open Sans" panose="020B0606030504020204" pitchFamily="34" charset="0"/>
              </a:rPr>
              <a:t>Operations and maintenance costs. </a:t>
            </a:r>
            <a:r>
              <a:rPr lang="en-US" sz="1400" dirty="0">
                <a:latin typeface="Open Sans" panose="020B0606030504020204" pitchFamily="34" charset="0"/>
                <a:ea typeface="Open Sans" panose="020B0606030504020204" pitchFamily="34" charset="0"/>
                <a:cs typeface="Open Sans" panose="020B0606030504020204" pitchFamily="34" charset="0"/>
              </a:rPr>
              <a:t>Solar generation avoided some operation and maintenance (O&amp;M) costs at coal and gas power plants. We estimated the share of solar generation that would have been met via gas versus coal each year and then multiplied each by the historical O&amp;M costs for a gas combined cycle or coal plant, respectively, to calculate </a:t>
            </a:r>
            <a:r>
              <a:rPr lang="en-US" sz="1400" b="1" dirty="0">
                <a:latin typeface="Open Sans" panose="020B0606030504020204" pitchFamily="34" charset="0"/>
                <a:ea typeface="Open Sans" panose="020B0606030504020204" pitchFamily="34" charset="0"/>
                <a:cs typeface="Open Sans" panose="020B0606030504020204" pitchFamily="34" charset="0"/>
              </a:rPr>
              <a:t>total avoided O&amp;M costs</a:t>
            </a:r>
            <a:r>
              <a:rPr lang="en-US" sz="1400" dirty="0">
                <a:latin typeface="Open Sans" panose="020B0606030504020204" pitchFamily="34" charset="0"/>
                <a:ea typeface="Open Sans" panose="020B0606030504020204" pitchFamily="34" charset="0"/>
                <a:cs typeface="Open Sans" panose="020B0606030504020204" pitchFamily="34" charset="0"/>
              </a:rPr>
              <a:t>.</a:t>
            </a:r>
            <a:r>
              <a:rPr lang="en-US" sz="1400" baseline="30000" dirty="0">
                <a:latin typeface="Open Sans" panose="020B0606030504020204" pitchFamily="34" charset="0"/>
                <a:ea typeface="Open Sans" panose="020B0606030504020204" pitchFamily="34" charset="0"/>
                <a:cs typeface="Open Sans" panose="020B0606030504020204" pitchFamily="34" charset="0"/>
              </a:rPr>
              <a:t>3</a:t>
            </a:r>
          </a:p>
        </p:txBody>
      </p:sp>
      <p:sp>
        <p:nvSpPr>
          <p:cNvPr id="14" name="Content Placeholder 3">
            <a:extLst>
              <a:ext uri="{FF2B5EF4-FFF2-40B4-BE49-F238E27FC236}">
                <a16:creationId xmlns:a16="http://schemas.microsoft.com/office/drawing/2014/main" id="{B98A5307-8E2D-3DAF-3EFE-416F590ACC46}"/>
              </a:ext>
            </a:extLst>
          </p:cNvPr>
          <p:cNvSpPr txBox="1">
            <a:spLocks/>
          </p:cNvSpPr>
          <p:nvPr/>
        </p:nvSpPr>
        <p:spPr>
          <a:xfrm>
            <a:off x="8392998" y="1753446"/>
            <a:ext cx="3102285" cy="3841745"/>
          </a:xfrm>
          <a:prstGeom prst="rect">
            <a:avLst/>
          </a:prstGeom>
          <a:solidFill>
            <a:schemeClr val="accent2">
              <a:lumMod val="20000"/>
              <a:lumOff val="80000"/>
            </a:schemeClr>
          </a:solidFill>
        </p:spPr>
        <p:txBody>
          <a:bodyPr vert="horz" lIns="182880" tIns="91440" rIns="182880" bIns="91440" rtlCol="0" anchor="ctr">
            <a:noAutofit/>
          </a:bodyPr>
          <a:lstStyle>
            <a:lvl1pPr marL="171450" indent="-171450" algn="l" defTabSz="914400" rtl="0" eaLnBrk="1" latinLnBrk="0" hangingPunct="1">
              <a:lnSpc>
                <a:spcPts val="2600"/>
              </a:lnSpc>
              <a:spcBef>
                <a:spcPts val="1000"/>
              </a:spcBef>
              <a:buClr>
                <a:schemeClr val="tx2"/>
              </a:buClr>
              <a:buFont typeface="Arial" panose="020B0604020202020204" pitchFamily="34" charset="0"/>
              <a:buChar char="•"/>
              <a:defRPr sz="2000" kern="1200">
                <a:solidFill>
                  <a:schemeClr val="tx1"/>
                </a:solidFill>
                <a:latin typeface="+mn-lt"/>
                <a:ea typeface="+mn-ea"/>
                <a:cs typeface="+mn-cs"/>
              </a:defRPr>
            </a:lvl1pPr>
            <a:lvl2pPr marL="514350" indent="-171450" algn="l" defTabSz="914400" rtl="0" eaLnBrk="1" latinLnBrk="0" hangingPunct="1">
              <a:lnSpc>
                <a:spcPct val="10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2pPr>
            <a:lvl3pPr marL="971550" indent="-171450" algn="l" defTabSz="914400" rtl="0" eaLnBrk="1" latinLnBrk="0" hangingPunct="1">
              <a:lnSpc>
                <a:spcPct val="10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3pPr>
            <a:lvl4pPr marL="1428750" indent="-171450" algn="l" defTabSz="914400" rtl="0" eaLnBrk="1" latinLnBrk="0" hangingPunct="1">
              <a:lnSpc>
                <a:spcPct val="10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4pPr>
            <a:lvl5pPr marL="1828800" indent="-171450" algn="l" defTabSz="914400" rtl="0" eaLnBrk="1" latinLnBrk="0" hangingPunct="1">
              <a:lnSpc>
                <a:spcPct val="10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US" sz="1400" b="1" dirty="0">
                <a:latin typeface="Open Sans" panose="020B0606030504020204" pitchFamily="34" charset="0"/>
                <a:ea typeface="Open Sans" panose="020B0606030504020204" pitchFamily="34" charset="0"/>
                <a:cs typeface="Open Sans" panose="020B0606030504020204" pitchFamily="34" charset="0"/>
              </a:rPr>
              <a:t>Capital costs. </a:t>
            </a:r>
            <a:r>
              <a:rPr lang="en-US" sz="1400" dirty="0">
                <a:latin typeface="Open Sans" panose="020B0606030504020204" pitchFamily="34" charset="0"/>
                <a:ea typeface="Open Sans" panose="020B0606030504020204" pitchFamily="34" charset="0"/>
                <a:cs typeface="Open Sans" panose="020B0606030504020204" pitchFamily="34" charset="0"/>
              </a:rPr>
              <a:t>Solar projects provided a limited amount of firm capacity to the grid, avoiding the equivalent firm capacity that would have been provided by new gas combustion turbine (CT) projects or market capacity purchases.</a:t>
            </a:r>
            <a:r>
              <a:rPr lang="en-US" sz="1400" baseline="30000" dirty="0">
                <a:latin typeface="Open Sans" panose="020B0606030504020204" pitchFamily="34" charset="0"/>
                <a:ea typeface="Open Sans" panose="020B0606030504020204" pitchFamily="34" charset="0"/>
                <a:cs typeface="Open Sans" panose="020B0606030504020204" pitchFamily="34" charset="0"/>
              </a:rPr>
              <a:t>4</a:t>
            </a:r>
            <a:r>
              <a:rPr lang="en-US" sz="1400" dirty="0">
                <a:latin typeface="Open Sans" panose="020B0606030504020204" pitchFamily="34" charset="0"/>
                <a:ea typeface="Open Sans" panose="020B0606030504020204" pitchFamily="34" charset="0"/>
                <a:cs typeface="Open Sans" panose="020B0606030504020204" pitchFamily="34" charset="0"/>
              </a:rPr>
              <a:t> We multiplied these MW of firm capacity provided by solar by typical gas CT capital costs to calculate </a:t>
            </a:r>
            <a:r>
              <a:rPr lang="en-US" sz="1400" b="1" dirty="0">
                <a:latin typeface="Open Sans" panose="020B0606030504020204" pitchFamily="34" charset="0"/>
                <a:ea typeface="Open Sans" panose="020B0606030504020204" pitchFamily="34" charset="0"/>
                <a:cs typeface="Open Sans" panose="020B0606030504020204" pitchFamily="34" charset="0"/>
              </a:rPr>
              <a:t>total avoided capital costs</a:t>
            </a:r>
            <a:r>
              <a:rPr lang="en-US" sz="1400" dirty="0">
                <a:latin typeface="Open Sans" panose="020B0606030504020204" pitchFamily="34" charset="0"/>
                <a:ea typeface="Open Sans" panose="020B0606030504020204" pitchFamily="34" charset="0"/>
                <a:cs typeface="Open Sans" panose="020B0606030504020204" pitchFamily="34" charset="0"/>
              </a:rPr>
              <a:t>.</a:t>
            </a:r>
            <a:r>
              <a:rPr lang="en-US" sz="1400" baseline="30000" dirty="0">
                <a:latin typeface="Open Sans" panose="020B0606030504020204" pitchFamily="34" charset="0"/>
                <a:ea typeface="Open Sans" panose="020B0606030504020204" pitchFamily="34" charset="0"/>
                <a:cs typeface="Open Sans" panose="020B0606030504020204" pitchFamily="34" charset="0"/>
              </a:rPr>
              <a:t>5, 6</a:t>
            </a:r>
          </a:p>
        </p:txBody>
      </p:sp>
      <p:sp>
        <p:nvSpPr>
          <p:cNvPr id="8" name="Content Placeholder 3">
            <a:extLst>
              <a:ext uri="{FF2B5EF4-FFF2-40B4-BE49-F238E27FC236}">
                <a16:creationId xmlns:a16="http://schemas.microsoft.com/office/drawing/2014/main" id="{8B3A80D5-8BC7-AEFF-AED7-2D56B9FCB764}"/>
              </a:ext>
            </a:extLst>
          </p:cNvPr>
          <p:cNvSpPr>
            <a:spLocks noGrp="1"/>
          </p:cNvSpPr>
          <p:nvPr>
            <p:ph idx="1"/>
          </p:nvPr>
        </p:nvSpPr>
        <p:spPr>
          <a:xfrm>
            <a:off x="645084" y="1195253"/>
            <a:ext cx="11045941" cy="476853"/>
          </a:xfrm>
        </p:spPr>
        <p:txBody>
          <a:bodyPr>
            <a:noAutofit/>
          </a:bodyPr>
          <a:lstStyle/>
          <a:p>
            <a:pPr marL="0" indent="0">
              <a:buNone/>
            </a:pPr>
            <a:r>
              <a:rPr lang="en-US" sz="1400" b="1" dirty="0">
                <a:latin typeface="Open Sans" panose="020B0606030504020204" pitchFamily="34" charset="0"/>
                <a:ea typeface="Open Sans" panose="020B0606030504020204" pitchFamily="34" charset="0"/>
                <a:cs typeface="Open Sans" panose="020B0606030504020204" pitchFamily="34" charset="0"/>
              </a:rPr>
              <a:t>Installed solar projects avoided the need for a certain amount of coal and gas plant costs.</a:t>
            </a:r>
          </a:p>
        </p:txBody>
      </p:sp>
      <p:sp>
        <p:nvSpPr>
          <p:cNvPr id="11" name="Plus Sign 10">
            <a:extLst>
              <a:ext uri="{FF2B5EF4-FFF2-40B4-BE49-F238E27FC236}">
                <a16:creationId xmlns:a16="http://schemas.microsoft.com/office/drawing/2014/main" id="{29116AC2-7075-94B9-7B11-48995D9B6774}"/>
              </a:ext>
            </a:extLst>
          </p:cNvPr>
          <p:cNvSpPr>
            <a:spLocks noChangeAspect="1"/>
          </p:cNvSpPr>
          <p:nvPr/>
        </p:nvSpPr>
        <p:spPr>
          <a:xfrm>
            <a:off x="3991337" y="3383976"/>
            <a:ext cx="366736" cy="365760"/>
          </a:xfrm>
          <a:prstGeom prst="mathPlus">
            <a:avLst>
              <a:gd name="adj1" fmla="val 14631"/>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5" name="Plus Sign 14">
            <a:extLst>
              <a:ext uri="{FF2B5EF4-FFF2-40B4-BE49-F238E27FC236}">
                <a16:creationId xmlns:a16="http://schemas.microsoft.com/office/drawing/2014/main" id="{AC481030-6F79-5275-86AB-9EF5F36536B9}"/>
              </a:ext>
            </a:extLst>
          </p:cNvPr>
          <p:cNvSpPr>
            <a:spLocks noChangeAspect="1"/>
          </p:cNvSpPr>
          <p:nvPr/>
        </p:nvSpPr>
        <p:spPr>
          <a:xfrm>
            <a:off x="7833347" y="3429000"/>
            <a:ext cx="366736" cy="365760"/>
          </a:xfrm>
          <a:prstGeom prst="mathPlus">
            <a:avLst>
              <a:gd name="adj1" fmla="val 14631"/>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TextBox 8">
            <a:extLst>
              <a:ext uri="{FF2B5EF4-FFF2-40B4-BE49-F238E27FC236}">
                <a16:creationId xmlns:a16="http://schemas.microsoft.com/office/drawing/2014/main" id="{20072BC7-38C7-CF87-6194-5838E2D2CB31}"/>
              </a:ext>
            </a:extLst>
          </p:cNvPr>
          <p:cNvSpPr txBox="1"/>
          <p:nvPr/>
        </p:nvSpPr>
        <p:spPr>
          <a:xfrm>
            <a:off x="668434" y="5827366"/>
            <a:ext cx="10983094" cy="707886"/>
          </a:xfrm>
          <a:prstGeom prst="rect">
            <a:avLst/>
          </a:prstGeom>
          <a:noFill/>
        </p:spPr>
        <p:txBody>
          <a:bodyPr wrap="square">
            <a:spAutoFit/>
          </a:bodyPr>
          <a:lstStyle/>
          <a:p>
            <a:r>
              <a:rPr lang="en-US" sz="1000" dirty="0"/>
              <a:t>(1) Form 923. Energy Information Administration. Available at: </a:t>
            </a:r>
            <a:r>
              <a:rPr lang="en-US" sz="1000" dirty="0">
                <a:hlinkClick r:id="rId3"/>
              </a:rPr>
              <a:t>https://www.eia.gov/electricity/data/eia923/</a:t>
            </a:r>
            <a:r>
              <a:rPr lang="en-US" sz="1000" dirty="0"/>
              <a:t>. (2) AVERT. Available at: </a:t>
            </a:r>
            <a:r>
              <a:rPr lang="en-US" sz="1000" dirty="0">
                <a:hlinkClick r:id="rId4"/>
              </a:rPr>
              <a:t>https://www.epa.gov/avert/avoided-emission-rates-generated-avert</a:t>
            </a:r>
            <a:r>
              <a:rPr lang="en-US" sz="1000" dirty="0"/>
              <a:t>. (3) LCOE Report Version 15.0 (2021). Lazard. Available at: </a:t>
            </a:r>
            <a:r>
              <a:rPr lang="en-US" sz="1000" dirty="0">
                <a:hlinkClick r:id="rId5"/>
              </a:rPr>
              <a:t>https://www.lazard.com/research-insights/levelized-cost-of-energy-levelized-cost-of-storage-and-levelized-cost-of-hydrogen-2021/</a:t>
            </a:r>
            <a:r>
              <a:rPr lang="en-US" sz="1000" dirty="0"/>
              <a:t>. (4) Duke Energy Carolinas and Duke Energy Progress Effective Load Carrying Capability (ELCC) Report. November 2025. Available at: https://dms.psc.sc.gov/Attachments/Matter/0fddc6ef-dd6e-431c-b4e0-1a3b93bb1148. (5) LCOE Reports Versions 9.0 and 11.0-19.0 (2015, 2017-2026). Lazard. (6) Electricity Annual Technology Baseline. National Laboratory of the Rockies. 2024. Available at: https://atb.nlr.gov/electricity/2024/data.</a:t>
            </a:r>
          </a:p>
        </p:txBody>
      </p:sp>
    </p:spTree>
    <p:extLst>
      <p:ext uri="{BB962C8B-B14F-4D97-AF65-F5344CB8AC3E}">
        <p14:creationId xmlns:p14="http://schemas.microsoft.com/office/powerpoint/2010/main" val="28381534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CADBD5-081E-9A0C-6705-4CB28784D24E}"/>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E257953-1C40-00D3-4C1E-DC870716F365}"/>
              </a:ext>
            </a:extLst>
          </p:cNvPr>
          <p:cNvSpPr>
            <a:spLocks noGrp="1"/>
          </p:cNvSpPr>
          <p:nvPr>
            <p:ph type="sldNum" sz="quarter" idx="12"/>
          </p:nvPr>
        </p:nvSpPr>
        <p:spPr/>
        <p:txBody>
          <a:bodyPr/>
          <a:lstStyle/>
          <a:p>
            <a:fld id="{1B79225A-044F-47AC-A466-ADAA88F41AF1}" type="slidenum">
              <a:rPr lang="en-US" smtClean="0"/>
              <a:pPr/>
              <a:t>10</a:t>
            </a:fld>
            <a:endParaRPr lang="en-US" dirty="0"/>
          </a:p>
        </p:txBody>
      </p:sp>
      <p:sp>
        <p:nvSpPr>
          <p:cNvPr id="5" name="Footer Placeholder 4">
            <a:extLst>
              <a:ext uri="{FF2B5EF4-FFF2-40B4-BE49-F238E27FC236}">
                <a16:creationId xmlns:a16="http://schemas.microsoft.com/office/drawing/2014/main" id="{42BD3E0A-6527-346A-E7EF-E7A2AE2BCD9F}"/>
              </a:ext>
            </a:extLst>
          </p:cNvPr>
          <p:cNvSpPr>
            <a:spLocks noGrp="1"/>
          </p:cNvSpPr>
          <p:nvPr>
            <p:ph type="ftr" sz="quarter" idx="11"/>
          </p:nvPr>
        </p:nvSpPr>
        <p:spPr/>
        <p:txBody>
          <a:bodyPr/>
          <a:lstStyle/>
          <a:p>
            <a:r>
              <a:rPr lang="en-US" dirty="0"/>
              <a:t>www.synapse-energy.com  |  ©2026 Synapse Energy Economics Inc. All rights reserved.</a:t>
            </a:r>
          </a:p>
        </p:txBody>
      </p:sp>
      <p:sp>
        <p:nvSpPr>
          <p:cNvPr id="6" name="Text Placeholder 5">
            <a:extLst>
              <a:ext uri="{FF2B5EF4-FFF2-40B4-BE49-F238E27FC236}">
                <a16:creationId xmlns:a16="http://schemas.microsoft.com/office/drawing/2014/main" id="{0D60465C-9923-D8F8-55BD-6B10C31BB9E2}"/>
              </a:ext>
            </a:extLst>
          </p:cNvPr>
          <p:cNvSpPr>
            <a:spLocks noGrp="1"/>
          </p:cNvSpPr>
          <p:nvPr>
            <p:ph type="body" sz="quarter" idx="13"/>
          </p:nvPr>
        </p:nvSpPr>
        <p:spPr/>
        <p:txBody>
          <a:bodyPr/>
          <a:lstStyle/>
          <a:p>
            <a:r>
              <a:rPr lang="en-US" dirty="0"/>
              <a:t>Ratepayer Savings in North Carolina</a:t>
            </a:r>
          </a:p>
          <a:p>
            <a:endParaRPr lang="en-US" dirty="0"/>
          </a:p>
        </p:txBody>
      </p:sp>
      <p:sp>
        <p:nvSpPr>
          <p:cNvPr id="10" name="Content Placeholder 3">
            <a:extLst>
              <a:ext uri="{FF2B5EF4-FFF2-40B4-BE49-F238E27FC236}">
                <a16:creationId xmlns:a16="http://schemas.microsoft.com/office/drawing/2014/main" id="{892A1DE1-1291-A2CE-BA3D-D0F5019BA8C1}"/>
              </a:ext>
            </a:extLst>
          </p:cNvPr>
          <p:cNvSpPr txBox="1">
            <a:spLocks/>
          </p:cNvSpPr>
          <p:nvPr/>
        </p:nvSpPr>
        <p:spPr>
          <a:xfrm>
            <a:off x="696717" y="1753447"/>
            <a:ext cx="3102285" cy="3833883"/>
          </a:xfrm>
          <a:prstGeom prst="rect">
            <a:avLst/>
          </a:prstGeom>
          <a:solidFill>
            <a:schemeClr val="accent2">
              <a:lumMod val="20000"/>
              <a:lumOff val="80000"/>
            </a:schemeClr>
          </a:solidFill>
        </p:spPr>
        <p:txBody>
          <a:bodyPr vert="horz" lIns="182880" tIns="91440" rIns="182880" bIns="91440" rtlCol="0" anchor="ctr">
            <a:noAutofit/>
          </a:bodyPr>
          <a:lstStyle>
            <a:lvl1pPr marL="171450" indent="-171450" algn="l" defTabSz="914400" rtl="0" eaLnBrk="1" latinLnBrk="0" hangingPunct="1">
              <a:lnSpc>
                <a:spcPts val="2600"/>
              </a:lnSpc>
              <a:spcBef>
                <a:spcPts val="1000"/>
              </a:spcBef>
              <a:buClr>
                <a:schemeClr val="tx2"/>
              </a:buClr>
              <a:buFont typeface="Arial" panose="020B0604020202020204" pitchFamily="34" charset="0"/>
              <a:buChar char="•"/>
              <a:defRPr sz="2000" kern="1200">
                <a:solidFill>
                  <a:schemeClr val="tx1"/>
                </a:solidFill>
                <a:latin typeface="+mn-lt"/>
                <a:ea typeface="+mn-ea"/>
                <a:cs typeface="+mn-cs"/>
              </a:defRPr>
            </a:lvl1pPr>
            <a:lvl2pPr marL="514350" indent="-171450" algn="l" defTabSz="914400" rtl="0" eaLnBrk="1" latinLnBrk="0" hangingPunct="1">
              <a:lnSpc>
                <a:spcPct val="10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2pPr>
            <a:lvl3pPr marL="971550" indent="-171450" algn="l" defTabSz="914400" rtl="0" eaLnBrk="1" latinLnBrk="0" hangingPunct="1">
              <a:lnSpc>
                <a:spcPct val="10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3pPr>
            <a:lvl4pPr marL="1428750" indent="-171450" algn="l" defTabSz="914400" rtl="0" eaLnBrk="1" latinLnBrk="0" hangingPunct="1">
              <a:lnSpc>
                <a:spcPct val="10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4pPr>
            <a:lvl5pPr marL="1828800" indent="-171450" algn="l" defTabSz="914400" rtl="0" eaLnBrk="1" latinLnBrk="0" hangingPunct="1">
              <a:lnSpc>
                <a:spcPct val="10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US" sz="1400" b="1" dirty="0">
                <a:latin typeface="Open Sans" panose="020B0606030504020204" pitchFamily="34" charset="0"/>
                <a:ea typeface="Open Sans" panose="020B0606030504020204" pitchFamily="34" charset="0"/>
                <a:cs typeface="Open Sans" panose="020B0606030504020204" pitchFamily="34" charset="0"/>
              </a:rPr>
              <a:t>Fuel costs. </a:t>
            </a:r>
            <a:r>
              <a:rPr lang="en-US" sz="1400" dirty="0">
                <a:latin typeface="Open Sans" panose="020B0606030504020204" pitchFamily="34" charset="0"/>
                <a:ea typeface="Open Sans" panose="020B0606030504020204" pitchFamily="34" charset="0"/>
                <a:cs typeface="Open Sans" panose="020B0606030504020204" pitchFamily="34" charset="0"/>
              </a:rPr>
              <a:t>To estimate avoided fuel costs, we first calculated avoided future coal and gas generation using our forward-looking solar generation trajectory, holding the 2025 fuel mix constant.</a:t>
            </a:r>
            <a:r>
              <a:rPr lang="en-US" sz="1400" baseline="30000" dirty="0">
                <a:latin typeface="Open Sans" panose="020B0606030504020204" pitchFamily="34" charset="0"/>
                <a:ea typeface="Open Sans" panose="020B0606030504020204" pitchFamily="34" charset="0"/>
                <a:cs typeface="Open Sans" panose="020B0606030504020204" pitchFamily="34" charset="0"/>
              </a:rPr>
              <a:t>1</a:t>
            </a:r>
            <a:r>
              <a:rPr lang="en-US" sz="1400" dirty="0">
                <a:latin typeface="Open Sans" panose="020B0606030504020204" pitchFamily="34" charset="0"/>
                <a:ea typeface="Open Sans" panose="020B0606030504020204" pitchFamily="34" charset="0"/>
                <a:cs typeface="Open Sans" panose="020B0606030504020204" pitchFamily="34" charset="0"/>
              </a:rPr>
              <a:t> We then applied 2025 heat rate assumptions and fuel price projections to estimate </a:t>
            </a:r>
            <a:r>
              <a:rPr lang="en-US" sz="1400" b="1" dirty="0">
                <a:latin typeface="Open Sans" panose="020B0606030504020204" pitchFamily="34" charset="0"/>
                <a:ea typeface="Open Sans" panose="020B0606030504020204" pitchFamily="34" charset="0"/>
                <a:cs typeface="Open Sans" panose="020B0606030504020204" pitchFamily="34" charset="0"/>
              </a:rPr>
              <a:t>total avoided fuel costs</a:t>
            </a:r>
            <a:r>
              <a:rPr lang="en-US" sz="1400" dirty="0">
                <a:latin typeface="Open Sans" panose="020B0606030504020204" pitchFamily="34" charset="0"/>
                <a:ea typeface="Open Sans" panose="020B0606030504020204" pitchFamily="34" charset="0"/>
                <a:cs typeface="Open Sans" panose="020B0606030504020204" pitchFamily="34" charset="0"/>
              </a:rPr>
              <a:t>.</a:t>
            </a:r>
            <a:r>
              <a:rPr lang="en-US" sz="1400" baseline="30000" dirty="0">
                <a:latin typeface="Open Sans" panose="020B0606030504020204" pitchFamily="34" charset="0"/>
                <a:ea typeface="Open Sans" panose="020B0606030504020204" pitchFamily="34" charset="0"/>
                <a:cs typeface="Open Sans" panose="020B0606030504020204" pitchFamily="34" charset="0"/>
              </a:rPr>
              <a:t>2, 3</a:t>
            </a:r>
          </a:p>
        </p:txBody>
      </p:sp>
      <p:sp>
        <p:nvSpPr>
          <p:cNvPr id="12" name="Content Placeholder 3">
            <a:extLst>
              <a:ext uri="{FF2B5EF4-FFF2-40B4-BE49-F238E27FC236}">
                <a16:creationId xmlns:a16="http://schemas.microsoft.com/office/drawing/2014/main" id="{9AD6A43F-24AE-E727-35CB-D61AFAE392BF}"/>
              </a:ext>
            </a:extLst>
          </p:cNvPr>
          <p:cNvSpPr txBox="1">
            <a:spLocks/>
          </p:cNvSpPr>
          <p:nvPr/>
        </p:nvSpPr>
        <p:spPr>
          <a:xfrm>
            <a:off x="4550409" y="1753447"/>
            <a:ext cx="3090602" cy="3833884"/>
          </a:xfrm>
          <a:prstGeom prst="rect">
            <a:avLst/>
          </a:prstGeom>
          <a:solidFill>
            <a:schemeClr val="accent2">
              <a:lumMod val="20000"/>
              <a:lumOff val="80000"/>
            </a:schemeClr>
          </a:solidFill>
        </p:spPr>
        <p:txBody>
          <a:bodyPr vert="horz" lIns="182880" tIns="91440" rIns="182880" bIns="91440" rtlCol="0" anchor="ctr">
            <a:noAutofit/>
          </a:bodyPr>
          <a:lstStyle>
            <a:lvl1pPr marL="171450" indent="-171450" algn="l" defTabSz="914400" rtl="0" eaLnBrk="1" latinLnBrk="0" hangingPunct="1">
              <a:lnSpc>
                <a:spcPts val="2600"/>
              </a:lnSpc>
              <a:spcBef>
                <a:spcPts val="1000"/>
              </a:spcBef>
              <a:buClr>
                <a:schemeClr val="tx2"/>
              </a:buClr>
              <a:buFont typeface="Arial" panose="020B0604020202020204" pitchFamily="34" charset="0"/>
              <a:buChar char="•"/>
              <a:defRPr sz="2000" kern="1200">
                <a:solidFill>
                  <a:schemeClr val="tx1"/>
                </a:solidFill>
                <a:latin typeface="+mn-lt"/>
                <a:ea typeface="+mn-ea"/>
                <a:cs typeface="+mn-cs"/>
              </a:defRPr>
            </a:lvl1pPr>
            <a:lvl2pPr marL="514350" indent="-171450" algn="l" defTabSz="914400" rtl="0" eaLnBrk="1" latinLnBrk="0" hangingPunct="1">
              <a:lnSpc>
                <a:spcPct val="10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2pPr>
            <a:lvl3pPr marL="971550" indent="-171450" algn="l" defTabSz="914400" rtl="0" eaLnBrk="1" latinLnBrk="0" hangingPunct="1">
              <a:lnSpc>
                <a:spcPct val="10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3pPr>
            <a:lvl4pPr marL="1428750" indent="-171450" algn="l" defTabSz="914400" rtl="0" eaLnBrk="1" latinLnBrk="0" hangingPunct="1">
              <a:lnSpc>
                <a:spcPct val="10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4pPr>
            <a:lvl5pPr marL="1828800" indent="-171450" algn="l" defTabSz="914400" rtl="0" eaLnBrk="1" latinLnBrk="0" hangingPunct="1">
              <a:lnSpc>
                <a:spcPct val="10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US" sz="1400" b="1" dirty="0">
                <a:latin typeface="Open Sans" panose="020B0606030504020204" pitchFamily="34" charset="0"/>
                <a:ea typeface="Open Sans" panose="020B0606030504020204" pitchFamily="34" charset="0"/>
                <a:cs typeface="Open Sans" panose="020B0606030504020204" pitchFamily="34" charset="0"/>
              </a:rPr>
              <a:t>Operations and maintenance costs. </a:t>
            </a:r>
            <a:r>
              <a:rPr lang="en-US" sz="1400" dirty="0">
                <a:latin typeface="Open Sans" panose="020B0606030504020204" pitchFamily="34" charset="0"/>
                <a:ea typeface="Open Sans" panose="020B0606030504020204" pitchFamily="34" charset="0"/>
                <a:cs typeface="Open Sans" panose="020B0606030504020204" pitchFamily="34" charset="0"/>
              </a:rPr>
              <a:t>Similar to the historical analysis, we estimated the share of solar generation that would otherwise be met via gas versus coal each year and then multiplied each by historical O&amp;M costs for a gas combined cycle or coal plant, respectively, to calculate </a:t>
            </a:r>
            <a:r>
              <a:rPr lang="en-US" sz="1400" b="1" dirty="0">
                <a:latin typeface="Open Sans" panose="020B0606030504020204" pitchFamily="34" charset="0"/>
                <a:ea typeface="Open Sans" panose="020B0606030504020204" pitchFamily="34" charset="0"/>
                <a:cs typeface="Open Sans" panose="020B0606030504020204" pitchFamily="34" charset="0"/>
              </a:rPr>
              <a:t>total avoided O&amp;M costs</a:t>
            </a:r>
            <a:r>
              <a:rPr lang="en-US" sz="1400" dirty="0">
                <a:latin typeface="Open Sans" panose="020B0606030504020204" pitchFamily="34" charset="0"/>
                <a:ea typeface="Open Sans" panose="020B0606030504020204" pitchFamily="34" charset="0"/>
                <a:cs typeface="Open Sans" panose="020B0606030504020204" pitchFamily="34" charset="0"/>
              </a:rPr>
              <a:t>.</a:t>
            </a:r>
            <a:r>
              <a:rPr lang="en-US" sz="1400" baseline="30000" dirty="0">
                <a:latin typeface="Open Sans" panose="020B0606030504020204" pitchFamily="34" charset="0"/>
                <a:ea typeface="Open Sans" panose="020B0606030504020204" pitchFamily="34" charset="0"/>
                <a:cs typeface="Open Sans" panose="020B0606030504020204" pitchFamily="34" charset="0"/>
              </a:rPr>
              <a:t>3</a:t>
            </a:r>
            <a:r>
              <a:rPr lang="en-US" sz="1400" dirty="0">
                <a:latin typeface="Open Sans" panose="020B0606030504020204" pitchFamily="34" charset="0"/>
                <a:ea typeface="Open Sans" panose="020B0606030504020204" pitchFamily="34" charset="0"/>
                <a:cs typeface="Open Sans" panose="020B0606030504020204" pitchFamily="34" charset="0"/>
              </a:rPr>
              <a:t> We used historical costs because fossil plant O&amp;M costs tend to remain relatively flat over time.</a:t>
            </a:r>
            <a:endParaRPr lang="en-US" sz="1400" baseline="30000" dirty="0">
              <a:latin typeface="Open Sans" panose="020B0606030504020204" pitchFamily="34" charset="0"/>
              <a:ea typeface="Open Sans" panose="020B0606030504020204" pitchFamily="34" charset="0"/>
              <a:cs typeface="Open Sans" panose="020B0606030504020204" pitchFamily="34" charset="0"/>
            </a:endParaRPr>
          </a:p>
        </p:txBody>
      </p:sp>
      <p:sp>
        <p:nvSpPr>
          <p:cNvPr id="14" name="Content Placeholder 3">
            <a:extLst>
              <a:ext uri="{FF2B5EF4-FFF2-40B4-BE49-F238E27FC236}">
                <a16:creationId xmlns:a16="http://schemas.microsoft.com/office/drawing/2014/main" id="{F8632359-6236-EC67-73FE-8558F4860B67}"/>
              </a:ext>
            </a:extLst>
          </p:cNvPr>
          <p:cNvSpPr txBox="1">
            <a:spLocks/>
          </p:cNvSpPr>
          <p:nvPr/>
        </p:nvSpPr>
        <p:spPr>
          <a:xfrm>
            <a:off x="8392998" y="1753446"/>
            <a:ext cx="3102285" cy="3841745"/>
          </a:xfrm>
          <a:prstGeom prst="rect">
            <a:avLst/>
          </a:prstGeom>
          <a:solidFill>
            <a:schemeClr val="accent2">
              <a:lumMod val="20000"/>
              <a:lumOff val="80000"/>
            </a:schemeClr>
          </a:solidFill>
        </p:spPr>
        <p:txBody>
          <a:bodyPr vert="horz" lIns="182880" tIns="91440" rIns="182880" bIns="91440" rtlCol="0" anchor="ctr">
            <a:noAutofit/>
          </a:bodyPr>
          <a:lstStyle>
            <a:lvl1pPr marL="171450" indent="-171450" algn="l" defTabSz="914400" rtl="0" eaLnBrk="1" latinLnBrk="0" hangingPunct="1">
              <a:lnSpc>
                <a:spcPts val="2600"/>
              </a:lnSpc>
              <a:spcBef>
                <a:spcPts val="1000"/>
              </a:spcBef>
              <a:buClr>
                <a:schemeClr val="tx2"/>
              </a:buClr>
              <a:buFont typeface="Arial" panose="020B0604020202020204" pitchFamily="34" charset="0"/>
              <a:buChar char="•"/>
              <a:defRPr sz="2000" kern="1200">
                <a:solidFill>
                  <a:schemeClr val="tx1"/>
                </a:solidFill>
                <a:latin typeface="+mn-lt"/>
                <a:ea typeface="+mn-ea"/>
                <a:cs typeface="+mn-cs"/>
              </a:defRPr>
            </a:lvl1pPr>
            <a:lvl2pPr marL="514350" indent="-171450" algn="l" defTabSz="914400" rtl="0" eaLnBrk="1" latinLnBrk="0" hangingPunct="1">
              <a:lnSpc>
                <a:spcPct val="10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2pPr>
            <a:lvl3pPr marL="971550" indent="-171450" algn="l" defTabSz="914400" rtl="0" eaLnBrk="1" latinLnBrk="0" hangingPunct="1">
              <a:lnSpc>
                <a:spcPct val="10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3pPr>
            <a:lvl4pPr marL="1428750" indent="-171450" algn="l" defTabSz="914400" rtl="0" eaLnBrk="1" latinLnBrk="0" hangingPunct="1">
              <a:lnSpc>
                <a:spcPct val="10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4pPr>
            <a:lvl5pPr marL="1828800" indent="-171450" algn="l" defTabSz="914400" rtl="0" eaLnBrk="1" latinLnBrk="0" hangingPunct="1">
              <a:lnSpc>
                <a:spcPct val="10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US" sz="1400" b="1" dirty="0">
                <a:latin typeface="Open Sans" panose="020B0606030504020204" pitchFamily="34" charset="0"/>
                <a:ea typeface="Open Sans" panose="020B0606030504020204" pitchFamily="34" charset="0"/>
                <a:cs typeface="Open Sans" panose="020B0606030504020204" pitchFamily="34" charset="0"/>
              </a:rPr>
              <a:t>Capital costs. </a:t>
            </a:r>
            <a:r>
              <a:rPr lang="en-US" sz="1400" dirty="0">
                <a:latin typeface="Open Sans" panose="020B0606030504020204" pitchFamily="34" charset="0"/>
                <a:ea typeface="Open Sans" panose="020B0606030504020204" pitchFamily="34" charset="0"/>
                <a:cs typeface="Open Sans" panose="020B0606030504020204" pitchFamily="34" charset="0"/>
              </a:rPr>
              <a:t>Solar projects will provide some amount of firm capacity to the grid, avoiding the equivalent firm capacity that would otherwise be provided by new gas CT projects or market capacity purchases.</a:t>
            </a:r>
            <a:r>
              <a:rPr lang="en-US" sz="1400" baseline="30000" dirty="0">
                <a:latin typeface="Open Sans" panose="020B0606030504020204" pitchFamily="34" charset="0"/>
                <a:ea typeface="Open Sans" panose="020B0606030504020204" pitchFamily="34" charset="0"/>
                <a:cs typeface="Open Sans" panose="020B0606030504020204" pitchFamily="34" charset="0"/>
              </a:rPr>
              <a:t>4</a:t>
            </a:r>
            <a:r>
              <a:rPr lang="en-US" sz="1400" dirty="0">
                <a:latin typeface="Open Sans" panose="020B0606030504020204" pitchFamily="34" charset="0"/>
                <a:ea typeface="Open Sans" panose="020B0606030504020204" pitchFamily="34" charset="0"/>
                <a:cs typeface="Open Sans" panose="020B0606030504020204" pitchFamily="34" charset="0"/>
              </a:rPr>
              <a:t> We multiplied the MW of firm capacity provided by solar by typical gas CT capital costs, holding the 2026 capital cost constant, to calculate </a:t>
            </a:r>
            <a:r>
              <a:rPr lang="en-US" sz="1400" b="1" dirty="0">
                <a:latin typeface="Open Sans" panose="020B0606030504020204" pitchFamily="34" charset="0"/>
                <a:ea typeface="Open Sans" panose="020B0606030504020204" pitchFamily="34" charset="0"/>
                <a:cs typeface="Open Sans" panose="020B0606030504020204" pitchFamily="34" charset="0"/>
              </a:rPr>
              <a:t>total avoided capital costs</a:t>
            </a:r>
            <a:r>
              <a:rPr lang="en-US" sz="1400" dirty="0">
                <a:latin typeface="Open Sans" panose="020B0606030504020204" pitchFamily="34" charset="0"/>
                <a:ea typeface="Open Sans" panose="020B0606030504020204" pitchFamily="34" charset="0"/>
                <a:cs typeface="Open Sans" panose="020B0606030504020204" pitchFamily="34" charset="0"/>
              </a:rPr>
              <a:t>.</a:t>
            </a:r>
            <a:r>
              <a:rPr lang="en-US" sz="1400" baseline="30000" dirty="0">
                <a:latin typeface="Open Sans" panose="020B0606030504020204" pitchFamily="34" charset="0"/>
                <a:ea typeface="Open Sans" panose="020B0606030504020204" pitchFamily="34" charset="0"/>
                <a:cs typeface="Open Sans" panose="020B0606030504020204" pitchFamily="34" charset="0"/>
              </a:rPr>
              <a:t>5, 6</a:t>
            </a:r>
          </a:p>
        </p:txBody>
      </p:sp>
      <p:sp>
        <p:nvSpPr>
          <p:cNvPr id="11" name="Plus Sign 10">
            <a:extLst>
              <a:ext uri="{FF2B5EF4-FFF2-40B4-BE49-F238E27FC236}">
                <a16:creationId xmlns:a16="http://schemas.microsoft.com/office/drawing/2014/main" id="{DB5B606B-5990-765D-C04F-0D68D4AA6E51}"/>
              </a:ext>
            </a:extLst>
          </p:cNvPr>
          <p:cNvSpPr>
            <a:spLocks noChangeAspect="1"/>
          </p:cNvSpPr>
          <p:nvPr/>
        </p:nvSpPr>
        <p:spPr>
          <a:xfrm>
            <a:off x="3991337" y="3383976"/>
            <a:ext cx="366736" cy="365760"/>
          </a:xfrm>
          <a:prstGeom prst="mathPlus">
            <a:avLst>
              <a:gd name="adj1" fmla="val 14631"/>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5" name="Plus Sign 14">
            <a:extLst>
              <a:ext uri="{FF2B5EF4-FFF2-40B4-BE49-F238E27FC236}">
                <a16:creationId xmlns:a16="http://schemas.microsoft.com/office/drawing/2014/main" id="{13D748D8-3B09-B285-F45B-68BBD2856246}"/>
              </a:ext>
            </a:extLst>
          </p:cNvPr>
          <p:cNvSpPr>
            <a:spLocks noChangeAspect="1"/>
          </p:cNvSpPr>
          <p:nvPr/>
        </p:nvSpPr>
        <p:spPr>
          <a:xfrm>
            <a:off x="7833347" y="3429000"/>
            <a:ext cx="366736" cy="365760"/>
          </a:xfrm>
          <a:prstGeom prst="mathPlus">
            <a:avLst>
              <a:gd name="adj1" fmla="val 14631"/>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Title 2">
            <a:extLst>
              <a:ext uri="{FF2B5EF4-FFF2-40B4-BE49-F238E27FC236}">
                <a16:creationId xmlns:a16="http://schemas.microsoft.com/office/drawing/2014/main" id="{C16C295F-FD58-E077-CB9D-F28D74807E5D}"/>
              </a:ext>
            </a:extLst>
          </p:cNvPr>
          <p:cNvSpPr>
            <a:spLocks noGrp="1"/>
          </p:cNvSpPr>
          <p:nvPr>
            <p:ph type="title"/>
          </p:nvPr>
        </p:nvSpPr>
        <p:spPr>
          <a:xfrm>
            <a:off x="668435" y="347034"/>
            <a:ext cx="10854551" cy="653446"/>
          </a:xfrm>
        </p:spPr>
        <p:txBody>
          <a:bodyPr>
            <a:normAutofit/>
          </a:bodyPr>
          <a:lstStyle/>
          <a:p>
            <a:r>
              <a:rPr lang="en-US" dirty="0">
                <a:latin typeface=""/>
              </a:rPr>
              <a:t>Estimating future avoided coal and gas costs</a:t>
            </a:r>
          </a:p>
        </p:txBody>
      </p:sp>
      <p:sp>
        <p:nvSpPr>
          <p:cNvPr id="19" name="Content Placeholder 3">
            <a:extLst>
              <a:ext uri="{FF2B5EF4-FFF2-40B4-BE49-F238E27FC236}">
                <a16:creationId xmlns:a16="http://schemas.microsoft.com/office/drawing/2014/main" id="{D141E7CA-CFB8-A0CE-F003-52DF67341AB3}"/>
              </a:ext>
            </a:extLst>
          </p:cNvPr>
          <p:cNvSpPr txBox="1">
            <a:spLocks/>
          </p:cNvSpPr>
          <p:nvPr/>
        </p:nvSpPr>
        <p:spPr>
          <a:xfrm>
            <a:off x="668434" y="1237457"/>
            <a:ext cx="11045941" cy="585248"/>
          </a:xfrm>
          <a:prstGeom prst="rect">
            <a:avLst/>
          </a:prstGeom>
        </p:spPr>
        <p:txBody>
          <a:bodyPr vert="horz" lIns="91440" tIns="45720" rIns="91440" bIns="45720" rtlCol="0">
            <a:noAutofit/>
          </a:bodyPr>
          <a:lstStyle>
            <a:lvl1pPr marL="171450" indent="-171450" algn="l" defTabSz="914400" rtl="0" eaLnBrk="1" latinLnBrk="0" hangingPunct="1">
              <a:lnSpc>
                <a:spcPts val="2600"/>
              </a:lnSpc>
              <a:spcBef>
                <a:spcPts val="1000"/>
              </a:spcBef>
              <a:buClr>
                <a:schemeClr val="tx2"/>
              </a:buClr>
              <a:buFont typeface="Arial" panose="020B0604020202020204" pitchFamily="34" charset="0"/>
              <a:buChar char="•"/>
              <a:defRPr sz="2000" kern="1200">
                <a:solidFill>
                  <a:schemeClr val="tx1"/>
                </a:solidFill>
                <a:latin typeface="+mn-lt"/>
                <a:ea typeface="+mn-ea"/>
                <a:cs typeface="+mn-cs"/>
              </a:defRPr>
            </a:lvl1pPr>
            <a:lvl2pPr marL="514350" indent="-171450" algn="l" defTabSz="914400" rtl="0" eaLnBrk="1" latinLnBrk="0" hangingPunct="1">
              <a:lnSpc>
                <a:spcPct val="10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2pPr>
            <a:lvl3pPr marL="971550" indent="-171450" algn="l" defTabSz="914400" rtl="0" eaLnBrk="1" latinLnBrk="0" hangingPunct="1">
              <a:lnSpc>
                <a:spcPct val="10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3pPr>
            <a:lvl4pPr marL="1428750" indent="-171450" algn="l" defTabSz="914400" rtl="0" eaLnBrk="1" latinLnBrk="0" hangingPunct="1">
              <a:lnSpc>
                <a:spcPct val="10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4pPr>
            <a:lvl5pPr marL="1828800" indent="-171450" algn="l" defTabSz="914400" rtl="0" eaLnBrk="1" latinLnBrk="0" hangingPunct="1">
              <a:lnSpc>
                <a:spcPct val="10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400" b="1" dirty="0">
                <a:latin typeface="Open Sans" panose="020B0606030504020204" pitchFamily="34" charset="0"/>
                <a:ea typeface="Open Sans" panose="020B0606030504020204" pitchFamily="34" charset="0"/>
                <a:cs typeface="Open Sans" panose="020B0606030504020204" pitchFamily="34" charset="0"/>
              </a:rPr>
              <a:t>Solar installed between now and 2035 will avoid the need for a certain amount of coal and gas plant costs.</a:t>
            </a:r>
          </a:p>
        </p:txBody>
      </p:sp>
      <p:sp>
        <p:nvSpPr>
          <p:cNvPr id="20" name="TextBox 19">
            <a:extLst>
              <a:ext uri="{FF2B5EF4-FFF2-40B4-BE49-F238E27FC236}">
                <a16:creationId xmlns:a16="http://schemas.microsoft.com/office/drawing/2014/main" id="{F9AA4B21-BD0B-FD89-B123-C0B5FF5EF164}"/>
              </a:ext>
            </a:extLst>
          </p:cNvPr>
          <p:cNvSpPr txBox="1"/>
          <p:nvPr/>
        </p:nvSpPr>
        <p:spPr>
          <a:xfrm>
            <a:off x="668434" y="5772502"/>
            <a:ext cx="10983094" cy="861774"/>
          </a:xfrm>
          <a:prstGeom prst="rect">
            <a:avLst/>
          </a:prstGeom>
          <a:noFill/>
        </p:spPr>
        <p:txBody>
          <a:bodyPr wrap="square">
            <a:spAutoFit/>
          </a:bodyPr>
          <a:lstStyle/>
          <a:p>
            <a:r>
              <a:rPr lang="en-US" sz="1000" dirty="0"/>
              <a:t>(1) AVERT. Available at: </a:t>
            </a:r>
            <a:r>
              <a:rPr lang="en-US" sz="1000" dirty="0">
                <a:hlinkClick r:id="rId3"/>
              </a:rPr>
              <a:t>https://www.epa.gov/avert/avoided-emission-rates-generated-avert</a:t>
            </a:r>
            <a:r>
              <a:rPr lang="en-US" sz="1000" dirty="0"/>
              <a:t>. (2) AEO 2026 Table 3.5 (South-Atlantic). Energy Information Administration. Available at: </a:t>
            </a:r>
            <a:r>
              <a:rPr lang="en-US" sz="1000" dirty="0">
                <a:hlinkClick r:id="rId4"/>
              </a:rPr>
              <a:t>https://www.eia.gov/outlooks/aeo/tables_ref.php</a:t>
            </a:r>
            <a:r>
              <a:rPr lang="en-US" sz="1000" dirty="0"/>
              <a:t> (3) Form 923. Energy Information Administration. Available at: </a:t>
            </a:r>
            <a:r>
              <a:rPr lang="en-US" sz="1000" dirty="0">
                <a:hlinkClick r:id="rId5"/>
              </a:rPr>
              <a:t>https://www.eia.gov/electricity/data/eia923/</a:t>
            </a:r>
            <a:r>
              <a:rPr lang="en-US" sz="1000" dirty="0"/>
              <a:t>. (4) LCOE Report Version 15.0 (2021). Lazard. Available at: </a:t>
            </a:r>
            <a:r>
              <a:rPr lang="en-US" sz="1000" dirty="0">
                <a:hlinkClick r:id="rId6"/>
              </a:rPr>
              <a:t>https://www.lazard.com/research-insights/levelized-cost-of-energy-levelized-cost-of-storage-and-levelized-cost-of-hydrogen-2021/</a:t>
            </a:r>
            <a:r>
              <a:rPr lang="en-US" sz="1000" dirty="0"/>
              <a:t>. (5) Duke Energy Carolinas and Duke Energy Progress Effective Load Carrying Capability (ELCC) Report. November 2025. Available at: https://dms.psc.sc.gov/Attachments/Matter/0fddc6ef-dd6e-431c-b4e0-1a3b93bb1148. (6) LCOE Reports Versions 9.0 and 11.0-19.0 (2015, 2017-2026). Lazard. (7) Electricity Annual Technology Baseline. National Laboratory of the Rockies. 2024. Available at: https://atb.nlr.gov/electricity/2024/data.</a:t>
            </a:r>
          </a:p>
        </p:txBody>
      </p:sp>
    </p:spTree>
    <p:extLst>
      <p:ext uri="{BB962C8B-B14F-4D97-AF65-F5344CB8AC3E}">
        <p14:creationId xmlns:p14="http://schemas.microsoft.com/office/powerpoint/2010/main" val="12502548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bg>
      <p:bgPr>
        <a:solidFill>
          <a:srgbClr val="18224A"/>
        </a:solidFill>
        <a:effectLst/>
      </p:bgPr>
    </p:bg>
    <p:spTree>
      <p:nvGrpSpPr>
        <p:cNvPr id="1" name="">
          <a:extLst>
            <a:ext uri="{FF2B5EF4-FFF2-40B4-BE49-F238E27FC236}">
              <a16:creationId xmlns:a16="http://schemas.microsoft.com/office/drawing/2014/main" id="{CA82D4CE-6F80-F025-392F-8DE39250D5E5}"/>
            </a:ext>
          </a:extLst>
        </p:cNvPr>
        <p:cNvGrpSpPr/>
        <p:nvPr/>
      </p:nvGrpSpPr>
      <p:grpSpPr>
        <a:xfrm>
          <a:off x="0" y="0"/>
          <a:ext cx="0" cy="0"/>
          <a:chOff x="0" y="0"/>
          <a:chExt cx="0" cy="0"/>
        </a:xfrm>
      </p:grpSpPr>
      <p:sp>
        <p:nvSpPr>
          <p:cNvPr id="31" name="TextBox 31">
            <a:extLst>
              <a:ext uri="{FF2B5EF4-FFF2-40B4-BE49-F238E27FC236}">
                <a16:creationId xmlns:a16="http://schemas.microsoft.com/office/drawing/2014/main" id="{212A91F6-C1B2-79B0-7B57-3402743088DE}"/>
              </a:ext>
            </a:extLst>
          </p:cNvPr>
          <p:cNvSpPr txBox="1"/>
          <p:nvPr/>
        </p:nvSpPr>
        <p:spPr>
          <a:xfrm>
            <a:off x="650780" y="2722987"/>
            <a:ext cx="9351812" cy="625171"/>
          </a:xfrm>
          <a:prstGeom prst="rect">
            <a:avLst/>
          </a:prstGeom>
        </p:spPr>
        <p:txBody>
          <a:bodyPr wrap="square" lIns="0" tIns="0" rIns="0" bIns="0" rtlCol="0" anchor="t">
            <a:spAutoFit/>
          </a:bodyPr>
          <a:lstStyle/>
          <a:p>
            <a:pPr marL="0" marR="0" lvl="0" indent="0" algn="l" defTabSz="609630" rtl="0" eaLnBrk="1" fontAlgn="auto" latinLnBrk="0" hangingPunct="1">
              <a:lnSpc>
                <a:spcPts val="4480"/>
              </a:lnSpc>
              <a:spcBef>
                <a:spcPts val="0"/>
              </a:spcBef>
              <a:spcAft>
                <a:spcPts val="0"/>
              </a:spcAft>
              <a:buClrTx/>
              <a:buSzTx/>
              <a:buFontTx/>
              <a:buNone/>
              <a:tabLst/>
              <a:defRPr/>
            </a:pPr>
            <a:r>
              <a:rPr kumimoji="0" lang="en-US" sz="5000" b="1" i="0" u="none" strike="noStrike" kern="1200" cap="none" spc="0" normalizeH="0" baseline="0" noProof="0" dirty="0">
                <a:ln>
                  <a:noFill/>
                </a:ln>
                <a:solidFill>
                  <a:srgbClr val="FFFFFF"/>
                </a:solidFill>
                <a:effectLst/>
                <a:uLnTx/>
                <a:uFillTx/>
                <a:latin typeface="Nunito Sans" pitchFamily="2" charset="77"/>
                <a:ea typeface="Araboto-Medium" panose="02000500000000000000" pitchFamily="2" charset="0"/>
                <a:cs typeface="Araboto-Medium" panose="02000500000000000000" pitchFamily="2" charset="0"/>
                <a:sym typeface="Open Sauce Semi-Bold"/>
              </a:rPr>
              <a:t>Findings</a:t>
            </a:r>
          </a:p>
        </p:txBody>
      </p:sp>
      <p:sp>
        <p:nvSpPr>
          <p:cNvPr id="2" name="Rectangle 1">
            <a:extLst>
              <a:ext uri="{FF2B5EF4-FFF2-40B4-BE49-F238E27FC236}">
                <a16:creationId xmlns:a16="http://schemas.microsoft.com/office/drawing/2014/main" id="{E1784494-E62B-ECEE-1743-A0D9C7B21953}"/>
              </a:ext>
            </a:extLst>
          </p:cNvPr>
          <p:cNvSpPr/>
          <p:nvPr/>
        </p:nvSpPr>
        <p:spPr>
          <a:xfrm>
            <a:off x="1768415" y="1043796"/>
            <a:ext cx="9618453" cy="35023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6232564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03B453-3B7E-5CD1-A609-6A68CB436CD5}"/>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12A7EBB-CCFA-BE5B-E142-AC87C9FCBB7D}"/>
              </a:ext>
            </a:extLst>
          </p:cNvPr>
          <p:cNvSpPr>
            <a:spLocks noGrp="1"/>
          </p:cNvSpPr>
          <p:nvPr>
            <p:ph type="sldNum" sz="quarter" idx="12"/>
          </p:nvPr>
        </p:nvSpPr>
        <p:spPr/>
        <p:txBody>
          <a:bodyPr/>
          <a:lstStyle/>
          <a:p>
            <a:fld id="{1B79225A-044F-47AC-A466-ADAA88F41AF1}" type="slidenum">
              <a:rPr lang="en-US" smtClean="0"/>
              <a:pPr/>
              <a:t>12</a:t>
            </a:fld>
            <a:endParaRPr lang="en-US" dirty="0"/>
          </a:p>
        </p:txBody>
      </p:sp>
      <p:sp>
        <p:nvSpPr>
          <p:cNvPr id="3" name="Title 2">
            <a:extLst>
              <a:ext uri="{FF2B5EF4-FFF2-40B4-BE49-F238E27FC236}">
                <a16:creationId xmlns:a16="http://schemas.microsoft.com/office/drawing/2014/main" id="{737DD396-C2DE-D2B8-57D6-18DAC0D72034}"/>
              </a:ext>
            </a:extLst>
          </p:cNvPr>
          <p:cNvSpPr>
            <a:spLocks noGrp="1"/>
          </p:cNvSpPr>
          <p:nvPr>
            <p:ph type="title"/>
          </p:nvPr>
        </p:nvSpPr>
        <p:spPr>
          <a:xfrm>
            <a:off x="668435" y="356163"/>
            <a:ext cx="10854551" cy="653446"/>
          </a:xfrm>
        </p:spPr>
        <p:txBody>
          <a:bodyPr>
            <a:noAutofit/>
          </a:bodyPr>
          <a:lstStyle/>
          <a:p>
            <a:r>
              <a:rPr lang="en-US" dirty="0">
                <a:latin typeface=""/>
              </a:rPr>
              <a:t>As solar ramped up, it became cheaper</a:t>
            </a:r>
          </a:p>
        </p:txBody>
      </p:sp>
      <p:sp>
        <p:nvSpPr>
          <p:cNvPr id="5" name="Footer Placeholder 4">
            <a:extLst>
              <a:ext uri="{FF2B5EF4-FFF2-40B4-BE49-F238E27FC236}">
                <a16:creationId xmlns:a16="http://schemas.microsoft.com/office/drawing/2014/main" id="{1131A224-1F19-B7EF-4AD7-0D344EA2C602}"/>
              </a:ext>
            </a:extLst>
          </p:cNvPr>
          <p:cNvSpPr>
            <a:spLocks noGrp="1"/>
          </p:cNvSpPr>
          <p:nvPr>
            <p:ph type="ftr" sz="quarter" idx="11"/>
          </p:nvPr>
        </p:nvSpPr>
        <p:spPr/>
        <p:txBody>
          <a:bodyPr/>
          <a:lstStyle/>
          <a:p>
            <a:r>
              <a:rPr lang="en-US" dirty="0"/>
              <a:t>www.synapse-energy.com  |  ©2026 Synapse Energy Economics Inc. All rights reserved.</a:t>
            </a:r>
          </a:p>
        </p:txBody>
      </p:sp>
      <p:sp>
        <p:nvSpPr>
          <p:cNvPr id="26" name="Content Placeholder 3">
            <a:extLst>
              <a:ext uri="{FF2B5EF4-FFF2-40B4-BE49-F238E27FC236}">
                <a16:creationId xmlns:a16="http://schemas.microsoft.com/office/drawing/2014/main" id="{CBEDFC29-71CE-7AD0-0E53-A8C641C7E234}"/>
              </a:ext>
            </a:extLst>
          </p:cNvPr>
          <p:cNvSpPr txBox="1">
            <a:spLocks/>
          </p:cNvSpPr>
          <p:nvPr/>
        </p:nvSpPr>
        <p:spPr>
          <a:xfrm>
            <a:off x="668432" y="1403538"/>
            <a:ext cx="5931149" cy="869513"/>
          </a:xfrm>
          <a:prstGeom prst="rect">
            <a:avLst/>
          </a:prstGeom>
          <a:noFill/>
        </p:spPr>
        <p:txBody>
          <a:bodyPr vert="horz" lIns="91440" tIns="45720" rIns="91440" bIns="45720" rtlCol="0" anchor="ctr">
            <a:noAutofit/>
          </a:bodyPr>
          <a:lstStyle>
            <a:lvl1pPr marL="171450" indent="-171450" algn="l" defTabSz="914400" rtl="0" eaLnBrk="1" latinLnBrk="0" hangingPunct="1">
              <a:lnSpc>
                <a:spcPts val="2600"/>
              </a:lnSpc>
              <a:spcBef>
                <a:spcPts val="1000"/>
              </a:spcBef>
              <a:buClr>
                <a:schemeClr val="tx2"/>
              </a:buClr>
              <a:buFont typeface="Arial" panose="020B0604020202020204" pitchFamily="34" charset="0"/>
              <a:buChar char="•"/>
              <a:defRPr sz="2000" kern="1200">
                <a:solidFill>
                  <a:schemeClr val="tx1"/>
                </a:solidFill>
                <a:latin typeface="+mn-lt"/>
                <a:ea typeface="+mn-ea"/>
                <a:cs typeface="+mn-cs"/>
              </a:defRPr>
            </a:lvl1pPr>
            <a:lvl2pPr marL="514350" indent="-171450" algn="l" defTabSz="914400" rtl="0" eaLnBrk="1" latinLnBrk="0" hangingPunct="1">
              <a:lnSpc>
                <a:spcPct val="10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2pPr>
            <a:lvl3pPr marL="971550" indent="-171450" algn="l" defTabSz="914400" rtl="0" eaLnBrk="1" latinLnBrk="0" hangingPunct="1">
              <a:lnSpc>
                <a:spcPct val="10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3pPr>
            <a:lvl4pPr marL="1428750" indent="-171450" algn="l" defTabSz="914400" rtl="0" eaLnBrk="1" latinLnBrk="0" hangingPunct="1">
              <a:lnSpc>
                <a:spcPct val="10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4pPr>
            <a:lvl5pPr marL="1828800" indent="-171450" algn="l" defTabSz="914400" rtl="0" eaLnBrk="1" latinLnBrk="0" hangingPunct="1">
              <a:lnSpc>
                <a:spcPct val="10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400" b="1" dirty="0">
                <a:latin typeface="Open Sans" panose="020B0606030504020204" pitchFamily="34" charset="0"/>
                <a:ea typeface="Open Sans" panose="020B0606030504020204" pitchFamily="34" charset="0"/>
                <a:cs typeface="Open Sans" panose="020B0606030504020204" pitchFamily="34" charset="0"/>
              </a:rPr>
              <a:t>It took a few years, but solar installations grew dramatically, with 6.1 GW of new solar installed in North Carolina by 2025.</a:t>
            </a:r>
          </a:p>
        </p:txBody>
      </p:sp>
      <p:sp>
        <p:nvSpPr>
          <p:cNvPr id="30" name="Content Placeholder 3">
            <a:extLst>
              <a:ext uri="{FF2B5EF4-FFF2-40B4-BE49-F238E27FC236}">
                <a16:creationId xmlns:a16="http://schemas.microsoft.com/office/drawing/2014/main" id="{F57F6E60-010E-C499-01E6-42CD46F7EE59}"/>
              </a:ext>
            </a:extLst>
          </p:cNvPr>
          <p:cNvSpPr txBox="1">
            <a:spLocks/>
          </p:cNvSpPr>
          <p:nvPr/>
        </p:nvSpPr>
        <p:spPr>
          <a:xfrm>
            <a:off x="668431" y="5046407"/>
            <a:ext cx="5931149" cy="869513"/>
          </a:xfrm>
          <a:prstGeom prst="rect">
            <a:avLst/>
          </a:prstGeom>
          <a:noFill/>
        </p:spPr>
        <p:txBody>
          <a:bodyPr vert="horz" lIns="91440" tIns="45720" rIns="91440" bIns="45720" rtlCol="0" anchor="ctr">
            <a:noAutofit/>
          </a:bodyPr>
          <a:lstStyle>
            <a:lvl1pPr marL="171450" indent="-171450" algn="l" defTabSz="914400" rtl="0" eaLnBrk="1" latinLnBrk="0" hangingPunct="1">
              <a:lnSpc>
                <a:spcPts val="2600"/>
              </a:lnSpc>
              <a:spcBef>
                <a:spcPts val="1000"/>
              </a:spcBef>
              <a:buClr>
                <a:schemeClr val="tx2"/>
              </a:buClr>
              <a:buFont typeface="Arial" panose="020B0604020202020204" pitchFamily="34" charset="0"/>
              <a:buChar char="•"/>
              <a:defRPr sz="2000" kern="1200">
                <a:solidFill>
                  <a:schemeClr val="tx1"/>
                </a:solidFill>
                <a:latin typeface="+mn-lt"/>
                <a:ea typeface="+mn-ea"/>
                <a:cs typeface="+mn-cs"/>
              </a:defRPr>
            </a:lvl1pPr>
            <a:lvl2pPr marL="514350" indent="-171450" algn="l" defTabSz="914400" rtl="0" eaLnBrk="1" latinLnBrk="0" hangingPunct="1">
              <a:lnSpc>
                <a:spcPct val="10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2pPr>
            <a:lvl3pPr marL="971550" indent="-171450" algn="l" defTabSz="914400" rtl="0" eaLnBrk="1" latinLnBrk="0" hangingPunct="1">
              <a:lnSpc>
                <a:spcPct val="10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3pPr>
            <a:lvl4pPr marL="1428750" indent="-171450" algn="l" defTabSz="914400" rtl="0" eaLnBrk="1" latinLnBrk="0" hangingPunct="1">
              <a:lnSpc>
                <a:spcPct val="10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4pPr>
            <a:lvl5pPr marL="1828800" indent="-171450" algn="l" defTabSz="914400" rtl="0" eaLnBrk="1" latinLnBrk="0" hangingPunct="1">
              <a:lnSpc>
                <a:spcPct val="10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400" b="1" dirty="0">
                <a:latin typeface="Open Sans" panose="020B0606030504020204" pitchFamily="34" charset="0"/>
                <a:ea typeface="Open Sans" panose="020B0606030504020204" pitchFamily="34" charset="0"/>
                <a:cs typeface="Open Sans" panose="020B0606030504020204" pitchFamily="34" charset="0"/>
              </a:rPr>
              <a:t>The per MWh cost of solar decreased, rivaling the cost of fossil resources. Since 2022, solar has been the cheaper option.</a:t>
            </a:r>
          </a:p>
        </p:txBody>
      </p:sp>
      <p:pic>
        <p:nvPicPr>
          <p:cNvPr id="14" name="Picture 13">
            <a:extLst>
              <a:ext uri="{FF2B5EF4-FFF2-40B4-BE49-F238E27FC236}">
                <a16:creationId xmlns:a16="http://schemas.microsoft.com/office/drawing/2014/main" id="{7A92653C-427D-8240-2850-177C5B587DFC}"/>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7168720" y="1162761"/>
            <a:ext cx="4439933" cy="1577063"/>
          </a:xfrm>
          <a:prstGeom prst="rect">
            <a:avLst/>
          </a:prstGeom>
        </p:spPr>
      </p:pic>
      <p:pic>
        <p:nvPicPr>
          <p:cNvPr id="9" name="Picture 8">
            <a:extLst>
              <a:ext uri="{FF2B5EF4-FFF2-40B4-BE49-F238E27FC236}">
                <a16:creationId xmlns:a16="http://schemas.microsoft.com/office/drawing/2014/main" id="{496E171B-0B7F-C096-331A-48CD1D07EFF2}"/>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7183182" y="2904623"/>
            <a:ext cx="4439929" cy="1577063"/>
          </a:xfrm>
          <a:prstGeom prst="rect">
            <a:avLst/>
          </a:prstGeom>
        </p:spPr>
      </p:pic>
      <p:pic>
        <p:nvPicPr>
          <p:cNvPr id="15" name="Picture 14">
            <a:extLst>
              <a:ext uri="{FF2B5EF4-FFF2-40B4-BE49-F238E27FC236}">
                <a16:creationId xmlns:a16="http://schemas.microsoft.com/office/drawing/2014/main" id="{92F0BC2E-1960-4CE2-D3C1-902270847B51}"/>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7183182" y="4689536"/>
            <a:ext cx="4439931" cy="1577063"/>
          </a:xfrm>
          <a:prstGeom prst="rect">
            <a:avLst/>
          </a:prstGeom>
        </p:spPr>
      </p:pic>
      <p:sp>
        <p:nvSpPr>
          <p:cNvPr id="19" name="Content Placeholder 3">
            <a:extLst>
              <a:ext uri="{FF2B5EF4-FFF2-40B4-BE49-F238E27FC236}">
                <a16:creationId xmlns:a16="http://schemas.microsoft.com/office/drawing/2014/main" id="{ED5D3F53-EA65-D27E-CDD3-630C690A9A65}"/>
              </a:ext>
            </a:extLst>
          </p:cNvPr>
          <p:cNvSpPr txBox="1">
            <a:spLocks/>
          </p:cNvSpPr>
          <p:nvPr/>
        </p:nvSpPr>
        <p:spPr>
          <a:xfrm>
            <a:off x="668432" y="3223362"/>
            <a:ext cx="5854915" cy="869513"/>
          </a:xfrm>
          <a:prstGeom prst="rect">
            <a:avLst/>
          </a:prstGeom>
          <a:noFill/>
        </p:spPr>
        <p:txBody>
          <a:bodyPr vert="horz" lIns="91440" tIns="45720" rIns="91440" bIns="45720" rtlCol="0" anchor="ctr">
            <a:noAutofit/>
          </a:bodyPr>
          <a:lstStyle>
            <a:lvl1pPr marL="171450" indent="-171450" algn="l" defTabSz="914400" rtl="0" eaLnBrk="1" latinLnBrk="0" hangingPunct="1">
              <a:lnSpc>
                <a:spcPts val="2600"/>
              </a:lnSpc>
              <a:spcBef>
                <a:spcPts val="1000"/>
              </a:spcBef>
              <a:buClr>
                <a:schemeClr val="tx2"/>
              </a:buClr>
              <a:buFont typeface="Arial" panose="020B0604020202020204" pitchFamily="34" charset="0"/>
              <a:buChar char="•"/>
              <a:defRPr sz="2000" kern="1200">
                <a:solidFill>
                  <a:schemeClr val="tx1"/>
                </a:solidFill>
                <a:latin typeface="+mn-lt"/>
                <a:ea typeface="+mn-ea"/>
                <a:cs typeface="+mn-cs"/>
              </a:defRPr>
            </a:lvl1pPr>
            <a:lvl2pPr marL="514350" indent="-171450" algn="l" defTabSz="914400" rtl="0" eaLnBrk="1" latinLnBrk="0" hangingPunct="1">
              <a:lnSpc>
                <a:spcPct val="10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2pPr>
            <a:lvl3pPr marL="971550" indent="-171450" algn="l" defTabSz="914400" rtl="0" eaLnBrk="1" latinLnBrk="0" hangingPunct="1">
              <a:lnSpc>
                <a:spcPct val="10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3pPr>
            <a:lvl4pPr marL="1428750" indent="-171450" algn="l" defTabSz="914400" rtl="0" eaLnBrk="1" latinLnBrk="0" hangingPunct="1">
              <a:lnSpc>
                <a:spcPct val="10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4pPr>
            <a:lvl5pPr marL="1828800" indent="-171450" algn="l" defTabSz="914400" rtl="0" eaLnBrk="1" latinLnBrk="0" hangingPunct="1">
              <a:lnSpc>
                <a:spcPct val="10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400" b="1" dirty="0">
                <a:latin typeface="Open Sans" panose="020B0606030504020204" pitchFamily="34" charset="0"/>
                <a:ea typeface="Open Sans" panose="020B0606030504020204" pitchFamily="34" charset="0"/>
                <a:cs typeface="Open Sans" panose="020B0606030504020204" pitchFamily="34" charset="0"/>
              </a:rPr>
              <a:t>Generation from solar increased, displacing more gas and coal generation – and associated gas and coal costs.</a:t>
            </a:r>
          </a:p>
        </p:txBody>
      </p:sp>
      <p:sp>
        <p:nvSpPr>
          <p:cNvPr id="4" name="Text Placeholder 5">
            <a:extLst>
              <a:ext uri="{FF2B5EF4-FFF2-40B4-BE49-F238E27FC236}">
                <a16:creationId xmlns:a16="http://schemas.microsoft.com/office/drawing/2014/main" id="{182DFFB0-131C-E959-C83A-F97380BAE855}"/>
              </a:ext>
            </a:extLst>
          </p:cNvPr>
          <p:cNvSpPr>
            <a:spLocks noGrp="1"/>
          </p:cNvSpPr>
          <p:nvPr>
            <p:ph type="body" sz="quarter" idx="13"/>
          </p:nvPr>
        </p:nvSpPr>
        <p:spPr>
          <a:xfrm>
            <a:off x="8571654" y="6580046"/>
            <a:ext cx="2678780" cy="246221"/>
          </a:xfrm>
        </p:spPr>
        <p:txBody>
          <a:bodyPr/>
          <a:lstStyle/>
          <a:p>
            <a:r>
              <a:rPr lang="en-US" dirty="0"/>
              <a:t>Ratepayer Savings in North Carolina</a:t>
            </a:r>
          </a:p>
        </p:txBody>
      </p:sp>
      <p:sp>
        <p:nvSpPr>
          <p:cNvPr id="7" name="TextBox 6">
            <a:extLst>
              <a:ext uri="{FF2B5EF4-FFF2-40B4-BE49-F238E27FC236}">
                <a16:creationId xmlns:a16="http://schemas.microsoft.com/office/drawing/2014/main" id="{C7ACB873-954B-7E82-5B96-5AA149B0A7A8}"/>
              </a:ext>
            </a:extLst>
          </p:cNvPr>
          <p:cNvSpPr txBox="1"/>
          <p:nvPr/>
        </p:nvSpPr>
        <p:spPr>
          <a:xfrm>
            <a:off x="668434" y="6343553"/>
            <a:ext cx="10817725" cy="246221"/>
          </a:xfrm>
          <a:prstGeom prst="rect">
            <a:avLst/>
          </a:prstGeom>
          <a:noFill/>
        </p:spPr>
        <p:txBody>
          <a:bodyPr wrap="square">
            <a:spAutoFit/>
          </a:bodyPr>
          <a:lstStyle/>
          <a:p>
            <a:r>
              <a:rPr lang="en-US" sz="1000" dirty="0"/>
              <a:t>Note: Battery storage capacity from Form 860. Energy Information Administration. Available at https://www.eia.gov/electricity/data/eia860/.</a:t>
            </a:r>
          </a:p>
        </p:txBody>
      </p:sp>
      <p:cxnSp>
        <p:nvCxnSpPr>
          <p:cNvPr id="10" name="Straight Connector 9">
            <a:extLst>
              <a:ext uri="{FF2B5EF4-FFF2-40B4-BE49-F238E27FC236}">
                <a16:creationId xmlns:a16="http://schemas.microsoft.com/office/drawing/2014/main" id="{A4A5F895-252F-DA7C-3ABB-0A280F782FB6}"/>
              </a:ext>
            </a:extLst>
          </p:cNvPr>
          <p:cNvCxnSpPr>
            <a:cxnSpLocks/>
          </p:cNvCxnSpPr>
          <p:nvPr/>
        </p:nvCxnSpPr>
        <p:spPr>
          <a:xfrm>
            <a:off x="668433" y="4589051"/>
            <a:ext cx="1112119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572E45A4-1450-F33F-B3A0-0E95920A6EEF}"/>
              </a:ext>
            </a:extLst>
          </p:cNvPr>
          <p:cNvCxnSpPr>
            <a:cxnSpLocks/>
          </p:cNvCxnSpPr>
          <p:nvPr/>
        </p:nvCxnSpPr>
        <p:spPr>
          <a:xfrm>
            <a:off x="668433" y="2818383"/>
            <a:ext cx="11121199"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128979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7B5181-EED2-11A6-8750-3445FE7343CC}"/>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47F7A05-1F43-7EC0-D453-AEA9832FD2A8}"/>
              </a:ext>
            </a:extLst>
          </p:cNvPr>
          <p:cNvSpPr>
            <a:spLocks noGrp="1"/>
          </p:cNvSpPr>
          <p:nvPr>
            <p:ph type="sldNum" sz="quarter" idx="12"/>
          </p:nvPr>
        </p:nvSpPr>
        <p:spPr/>
        <p:txBody>
          <a:bodyPr/>
          <a:lstStyle/>
          <a:p>
            <a:fld id="{1B79225A-044F-47AC-A466-ADAA88F41AF1}" type="slidenum">
              <a:rPr lang="en-US" smtClean="0"/>
              <a:pPr/>
              <a:t>13</a:t>
            </a:fld>
            <a:endParaRPr lang="en-US" dirty="0"/>
          </a:p>
        </p:txBody>
      </p:sp>
      <p:sp>
        <p:nvSpPr>
          <p:cNvPr id="3" name="Title 2">
            <a:extLst>
              <a:ext uri="{FF2B5EF4-FFF2-40B4-BE49-F238E27FC236}">
                <a16:creationId xmlns:a16="http://schemas.microsoft.com/office/drawing/2014/main" id="{BA578EC3-2580-1C88-2102-C7B0A326BF4C}"/>
              </a:ext>
            </a:extLst>
          </p:cNvPr>
          <p:cNvSpPr>
            <a:spLocks noGrp="1"/>
          </p:cNvSpPr>
          <p:nvPr>
            <p:ph type="title"/>
          </p:nvPr>
        </p:nvSpPr>
        <p:spPr>
          <a:xfrm>
            <a:off x="668435" y="356163"/>
            <a:ext cx="10854551" cy="653446"/>
          </a:xfrm>
        </p:spPr>
        <p:txBody>
          <a:bodyPr>
            <a:noAutofit/>
          </a:bodyPr>
          <a:lstStyle/>
          <a:p>
            <a:r>
              <a:rPr lang="en-US" dirty="0">
                <a:latin typeface=""/>
              </a:rPr>
              <a:t>Solar is now providing ratepayers net benefits</a:t>
            </a:r>
          </a:p>
        </p:txBody>
      </p:sp>
      <p:sp>
        <p:nvSpPr>
          <p:cNvPr id="5" name="Footer Placeholder 4">
            <a:extLst>
              <a:ext uri="{FF2B5EF4-FFF2-40B4-BE49-F238E27FC236}">
                <a16:creationId xmlns:a16="http://schemas.microsoft.com/office/drawing/2014/main" id="{38D50ABF-CDBE-7605-6640-CB4189AFE3F5}"/>
              </a:ext>
            </a:extLst>
          </p:cNvPr>
          <p:cNvSpPr>
            <a:spLocks noGrp="1"/>
          </p:cNvSpPr>
          <p:nvPr>
            <p:ph type="ftr" sz="quarter" idx="11"/>
          </p:nvPr>
        </p:nvSpPr>
        <p:spPr/>
        <p:txBody>
          <a:bodyPr/>
          <a:lstStyle/>
          <a:p>
            <a:r>
              <a:rPr lang="en-US" dirty="0"/>
              <a:t>www.synapse-energy.com  |  ©2026 Synapse Energy Economics Inc. All rights reserved.</a:t>
            </a:r>
          </a:p>
        </p:txBody>
      </p:sp>
      <p:sp>
        <p:nvSpPr>
          <p:cNvPr id="6" name="Text Placeholder 5">
            <a:extLst>
              <a:ext uri="{FF2B5EF4-FFF2-40B4-BE49-F238E27FC236}">
                <a16:creationId xmlns:a16="http://schemas.microsoft.com/office/drawing/2014/main" id="{8D61CB5B-F064-2B88-F06E-06EF45BD3423}"/>
              </a:ext>
            </a:extLst>
          </p:cNvPr>
          <p:cNvSpPr>
            <a:spLocks noGrp="1"/>
          </p:cNvSpPr>
          <p:nvPr>
            <p:ph type="body" sz="quarter" idx="13"/>
          </p:nvPr>
        </p:nvSpPr>
        <p:spPr/>
        <p:txBody>
          <a:bodyPr/>
          <a:lstStyle/>
          <a:p>
            <a:r>
              <a:rPr lang="en-US" dirty="0"/>
              <a:t>Ratepayer Savings in North Carolina</a:t>
            </a:r>
          </a:p>
        </p:txBody>
      </p:sp>
      <p:pic>
        <p:nvPicPr>
          <p:cNvPr id="9" name="Picture 8">
            <a:extLst>
              <a:ext uri="{FF2B5EF4-FFF2-40B4-BE49-F238E27FC236}">
                <a16:creationId xmlns:a16="http://schemas.microsoft.com/office/drawing/2014/main" id="{98D57168-0BBF-6392-4EBF-FAB4E4572581}"/>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6272687" y="1461594"/>
            <a:ext cx="5250299" cy="2545866"/>
          </a:xfrm>
          <a:prstGeom prst="rect">
            <a:avLst/>
          </a:prstGeom>
        </p:spPr>
      </p:pic>
      <p:sp>
        <p:nvSpPr>
          <p:cNvPr id="13" name="TextBox 12">
            <a:extLst>
              <a:ext uri="{FF2B5EF4-FFF2-40B4-BE49-F238E27FC236}">
                <a16:creationId xmlns:a16="http://schemas.microsoft.com/office/drawing/2014/main" id="{25C3F703-5F94-A782-3CE3-249810CA808F}"/>
              </a:ext>
            </a:extLst>
          </p:cNvPr>
          <p:cNvSpPr txBox="1"/>
          <p:nvPr/>
        </p:nvSpPr>
        <p:spPr>
          <a:xfrm>
            <a:off x="6253833" y="1137460"/>
            <a:ext cx="5598763" cy="276999"/>
          </a:xfrm>
          <a:prstGeom prst="rect">
            <a:avLst/>
          </a:prstGeom>
          <a:noFill/>
        </p:spPr>
        <p:txBody>
          <a:bodyPr wrap="square" rtlCol="0">
            <a:spAutoFit/>
          </a:bodyPr>
          <a:lstStyle/>
          <a:p>
            <a:r>
              <a:rPr lang="en-US" sz="1200" b="1" i="1" dirty="0">
                <a:solidFill>
                  <a:schemeClr val="accent1"/>
                </a:solidFill>
              </a:rPr>
              <a:t>All-in solar compared to gas and coal costs by year</a:t>
            </a:r>
          </a:p>
        </p:txBody>
      </p:sp>
      <p:sp>
        <p:nvSpPr>
          <p:cNvPr id="20" name="Content Placeholder 3">
            <a:extLst>
              <a:ext uri="{FF2B5EF4-FFF2-40B4-BE49-F238E27FC236}">
                <a16:creationId xmlns:a16="http://schemas.microsoft.com/office/drawing/2014/main" id="{FF569333-0B8F-350A-9E85-2D73FDAE3A0E}"/>
              </a:ext>
            </a:extLst>
          </p:cNvPr>
          <p:cNvSpPr>
            <a:spLocks noGrp="1"/>
          </p:cNvSpPr>
          <p:nvPr>
            <p:ph idx="1"/>
          </p:nvPr>
        </p:nvSpPr>
        <p:spPr>
          <a:xfrm>
            <a:off x="668436" y="1184595"/>
            <a:ext cx="5343065" cy="3386991"/>
          </a:xfrm>
          <a:noFill/>
          <a:ln>
            <a:noFill/>
          </a:ln>
        </p:spPr>
        <p:txBody>
          <a:bodyPr anchor="t">
            <a:noAutofit/>
          </a:bodyPr>
          <a:lstStyle/>
          <a:p>
            <a:r>
              <a:rPr lang="en-US" sz="1400" dirty="0">
                <a:latin typeface="Open Sans" panose="020B0606030504020204" pitchFamily="34" charset="0"/>
                <a:ea typeface="Open Sans" panose="020B0606030504020204" pitchFamily="34" charset="0"/>
                <a:cs typeface="Open Sans" panose="020B0606030504020204" pitchFamily="34" charset="0"/>
              </a:rPr>
              <a:t>We compared solar costs to the gas and coal costs ratepayers would have incurred without the presence of solar each year.</a:t>
            </a:r>
          </a:p>
          <a:p>
            <a:r>
              <a:rPr lang="en-US" sz="1400" dirty="0">
                <a:latin typeface="Open Sans" panose="020B0606030504020204" pitchFamily="34" charset="0"/>
                <a:ea typeface="Open Sans" panose="020B0606030504020204" pitchFamily="34" charset="0"/>
                <a:cs typeface="Open Sans" panose="020B0606030504020204" pitchFamily="34" charset="0"/>
              </a:rPr>
              <a:t>Over 2007–2025, solar costs totaled $5.3 billion and displaced costs from gas and coal totaled $4.9 billion. Solar had net costs of $401 million.</a:t>
            </a:r>
            <a:r>
              <a:rPr lang="en-US" sz="1400" baseline="30000" dirty="0">
                <a:latin typeface="Open Sans" panose="020B0606030504020204" pitchFamily="34" charset="0"/>
                <a:ea typeface="Open Sans" panose="020B0606030504020204" pitchFamily="34" charset="0"/>
                <a:cs typeface="Open Sans" panose="020B0606030504020204" pitchFamily="34" charset="0"/>
              </a:rPr>
              <a:t>1</a:t>
            </a:r>
          </a:p>
          <a:p>
            <a:r>
              <a:rPr lang="en-US" sz="1400" dirty="0">
                <a:latin typeface="Open Sans" panose="020B0606030504020204" pitchFamily="34" charset="0"/>
                <a:ea typeface="Open Sans" panose="020B0606030504020204" pitchFamily="34" charset="0"/>
                <a:cs typeface="Open Sans" panose="020B0606030504020204" pitchFamily="34" charset="0"/>
              </a:rPr>
              <a:t>One of the advantages of solar is that it does not have fuel costs or experience fuel price volatility due to weather or geopolitical events.</a:t>
            </a:r>
          </a:p>
        </p:txBody>
      </p:sp>
      <p:sp>
        <p:nvSpPr>
          <p:cNvPr id="7" name="TextBox 6">
            <a:extLst>
              <a:ext uri="{FF2B5EF4-FFF2-40B4-BE49-F238E27FC236}">
                <a16:creationId xmlns:a16="http://schemas.microsoft.com/office/drawing/2014/main" id="{2CC0685B-75BF-B514-FF9F-A3E53B9071CD}"/>
              </a:ext>
            </a:extLst>
          </p:cNvPr>
          <p:cNvSpPr txBox="1"/>
          <p:nvPr/>
        </p:nvSpPr>
        <p:spPr>
          <a:xfrm>
            <a:off x="668434" y="6192670"/>
            <a:ext cx="10817725" cy="246221"/>
          </a:xfrm>
          <a:prstGeom prst="rect">
            <a:avLst/>
          </a:prstGeom>
          <a:noFill/>
        </p:spPr>
        <p:txBody>
          <a:bodyPr wrap="square">
            <a:spAutoFit/>
          </a:bodyPr>
          <a:lstStyle/>
          <a:p>
            <a:r>
              <a:rPr lang="en-US" sz="1000" dirty="0"/>
              <a:t>(1) This is inclusive of all customer classes.</a:t>
            </a:r>
          </a:p>
        </p:txBody>
      </p:sp>
      <p:sp>
        <p:nvSpPr>
          <p:cNvPr id="8" name="Rectangle 7">
            <a:extLst>
              <a:ext uri="{FF2B5EF4-FFF2-40B4-BE49-F238E27FC236}">
                <a16:creationId xmlns:a16="http://schemas.microsoft.com/office/drawing/2014/main" id="{2ABC3F99-1918-8EFC-BCF0-78F78E7394E3}"/>
              </a:ext>
            </a:extLst>
          </p:cNvPr>
          <p:cNvSpPr/>
          <p:nvPr/>
        </p:nvSpPr>
        <p:spPr>
          <a:xfrm>
            <a:off x="668869" y="4767767"/>
            <a:ext cx="10854262" cy="887720"/>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1400" b="1" dirty="0">
                <a:solidFill>
                  <a:schemeClr val="tx1"/>
                </a:solidFill>
                <a:latin typeface="Open Sans" panose="020B0606030504020204" pitchFamily="34" charset="0"/>
                <a:ea typeface="Open Sans" panose="020B0606030504020204" pitchFamily="34" charset="0"/>
                <a:cs typeface="Open Sans" panose="020B0606030504020204" pitchFamily="34" charset="0"/>
              </a:rPr>
              <a:t>Since 2022, solar has saved ratepayers $339 million compared to gas and coal. During that period, for every $1 spent on solar, ratepayers saved $1.16.</a:t>
            </a:r>
          </a:p>
        </p:txBody>
      </p:sp>
    </p:spTree>
    <p:extLst>
      <p:ext uri="{BB962C8B-B14F-4D97-AF65-F5344CB8AC3E}">
        <p14:creationId xmlns:p14="http://schemas.microsoft.com/office/powerpoint/2010/main" val="35788519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4ACA9B-F858-87E7-3DE0-57995AAD184F}"/>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13E78DD-4F29-354F-82F3-4F22F3F28EB9}"/>
              </a:ext>
            </a:extLst>
          </p:cNvPr>
          <p:cNvSpPr>
            <a:spLocks noGrp="1"/>
          </p:cNvSpPr>
          <p:nvPr>
            <p:ph type="sldNum" sz="quarter" idx="12"/>
          </p:nvPr>
        </p:nvSpPr>
        <p:spPr/>
        <p:txBody>
          <a:bodyPr/>
          <a:lstStyle/>
          <a:p>
            <a:fld id="{1B79225A-044F-47AC-A466-ADAA88F41AF1}" type="slidenum">
              <a:rPr lang="en-US" smtClean="0"/>
              <a:pPr/>
              <a:t>14</a:t>
            </a:fld>
            <a:endParaRPr lang="en-US" dirty="0"/>
          </a:p>
        </p:txBody>
      </p:sp>
      <p:sp>
        <p:nvSpPr>
          <p:cNvPr id="3" name="Title 2">
            <a:extLst>
              <a:ext uri="{FF2B5EF4-FFF2-40B4-BE49-F238E27FC236}">
                <a16:creationId xmlns:a16="http://schemas.microsoft.com/office/drawing/2014/main" id="{D02D3B1A-2939-DD91-6040-DB44F46C241C}"/>
              </a:ext>
            </a:extLst>
          </p:cNvPr>
          <p:cNvSpPr>
            <a:spLocks noGrp="1"/>
          </p:cNvSpPr>
          <p:nvPr>
            <p:ph type="title"/>
          </p:nvPr>
        </p:nvSpPr>
        <p:spPr>
          <a:xfrm>
            <a:off x="668435" y="365127"/>
            <a:ext cx="10817724" cy="653446"/>
          </a:xfrm>
        </p:spPr>
        <p:txBody>
          <a:bodyPr>
            <a:noAutofit/>
          </a:bodyPr>
          <a:lstStyle/>
          <a:p>
            <a:r>
              <a:rPr lang="en-US" dirty="0">
                <a:latin typeface=""/>
              </a:rPr>
              <a:t>In addition to offering savings, solar avoids fuel price volatility</a:t>
            </a:r>
          </a:p>
        </p:txBody>
      </p:sp>
      <p:sp>
        <p:nvSpPr>
          <p:cNvPr id="4" name="Content Placeholder 3">
            <a:extLst>
              <a:ext uri="{FF2B5EF4-FFF2-40B4-BE49-F238E27FC236}">
                <a16:creationId xmlns:a16="http://schemas.microsoft.com/office/drawing/2014/main" id="{C854BB0A-4F55-520E-A188-852F0B53FA71}"/>
              </a:ext>
            </a:extLst>
          </p:cNvPr>
          <p:cNvSpPr>
            <a:spLocks noGrp="1"/>
          </p:cNvSpPr>
          <p:nvPr>
            <p:ph idx="1"/>
          </p:nvPr>
        </p:nvSpPr>
        <p:spPr>
          <a:xfrm>
            <a:off x="668435" y="1239839"/>
            <a:ext cx="2942031" cy="3530123"/>
          </a:xfr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182880" tIns="91440" rIns="182880" bIns="91440" rtlCol="0" anchor="t">
            <a:noAutofit/>
          </a:bodyPr>
          <a:lstStyle/>
          <a:p>
            <a:pPr marL="0" indent="0">
              <a:buNone/>
            </a:pPr>
            <a:r>
              <a:rPr lang="en-US" sz="1400" b="1" dirty="0">
                <a:solidFill>
                  <a:schemeClr val="tx1"/>
                </a:solidFill>
                <a:latin typeface="Open Sans" panose="020B0606030504020204" pitchFamily="34" charset="0"/>
                <a:ea typeface="Open Sans" panose="020B0606030504020204" pitchFamily="34" charset="0"/>
                <a:cs typeface="Open Sans" panose="020B0606030504020204" pitchFamily="34" charset="0"/>
              </a:rPr>
              <a:t>High reliance on natural gas can lead to rate and bill volatility since gas prices respond to weather events such as winter storms and geopolitical events such Russia’s invasion of Ukraine. Solar, which does not have fuel costs, avoids this volatility.</a:t>
            </a:r>
          </a:p>
        </p:txBody>
      </p:sp>
      <p:sp>
        <p:nvSpPr>
          <p:cNvPr id="5" name="Footer Placeholder 4">
            <a:extLst>
              <a:ext uri="{FF2B5EF4-FFF2-40B4-BE49-F238E27FC236}">
                <a16:creationId xmlns:a16="http://schemas.microsoft.com/office/drawing/2014/main" id="{803F6D03-5FA8-D963-D363-605E0E6850A8}"/>
              </a:ext>
            </a:extLst>
          </p:cNvPr>
          <p:cNvSpPr>
            <a:spLocks noGrp="1"/>
          </p:cNvSpPr>
          <p:nvPr>
            <p:ph type="ftr" sz="quarter" idx="11"/>
          </p:nvPr>
        </p:nvSpPr>
        <p:spPr/>
        <p:txBody>
          <a:bodyPr/>
          <a:lstStyle/>
          <a:p>
            <a:r>
              <a:rPr lang="en-US" dirty="0"/>
              <a:t>www.synapse-energy.com  |  ©2026 Synapse Energy Economics Inc. All rights reserved.</a:t>
            </a:r>
          </a:p>
        </p:txBody>
      </p:sp>
      <p:sp>
        <p:nvSpPr>
          <p:cNvPr id="6" name="Text Placeholder 5">
            <a:extLst>
              <a:ext uri="{FF2B5EF4-FFF2-40B4-BE49-F238E27FC236}">
                <a16:creationId xmlns:a16="http://schemas.microsoft.com/office/drawing/2014/main" id="{DC077C98-93FD-7657-97F2-8CEEEA75004A}"/>
              </a:ext>
            </a:extLst>
          </p:cNvPr>
          <p:cNvSpPr>
            <a:spLocks noGrp="1"/>
          </p:cNvSpPr>
          <p:nvPr>
            <p:ph type="body" sz="quarter" idx="13"/>
          </p:nvPr>
        </p:nvSpPr>
        <p:spPr/>
        <p:txBody>
          <a:bodyPr/>
          <a:lstStyle/>
          <a:p>
            <a:r>
              <a:rPr lang="en-US" dirty="0"/>
              <a:t>Ratepayer Savings in North Carolina</a:t>
            </a:r>
          </a:p>
        </p:txBody>
      </p:sp>
      <p:sp>
        <p:nvSpPr>
          <p:cNvPr id="12" name="TextBox 11">
            <a:extLst>
              <a:ext uri="{FF2B5EF4-FFF2-40B4-BE49-F238E27FC236}">
                <a16:creationId xmlns:a16="http://schemas.microsoft.com/office/drawing/2014/main" id="{13A1A63E-3677-CD71-F7A4-24A7D227A38C}"/>
              </a:ext>
            </a:extLst>
          </p:cNvPr>
          <p:cNvSpPr txBox="1"/>
          <p:nvPr/>
        </p:nvSpPr>
        <p:spPr>
          <a:xfrm>
            <a:off x="3869869" y="1638806"/>
            <a:ext cx="4244811" cy="276999"/>
          </a:xfrm>
          <a:prstGeom prst="rect">
            <a:avLst/>
          </a:prstGeom>
          <a:noFill/>
        </p:spPr>
        <p:txBody>
          <a:bodyPr wrap="square" rtlCol="0">
            <a:spAutoFit/>
          </a:bodyPr>
          <a:lstStyle/>
          <a:p>
            <a:r>
              <a:rPr lang="en-US" sz="1200" b="1" i="1" dirty="0">
                <a:solidFill>
                  <a:schemeClr val="accent1"/>
                </a:solidFill>
              </a:rPr>
              <a:t>Historical Henry Hub natural gas price fluctuations, 2009–2026</a:t>
            </a:r>
            <a:r>
              <a:rPr lang="en-US" sz="1200" b="1" i="1" baseline="30000" dirty="0">
                <a:solidFill>
                  <a:schemeClr val="accent1"/>
                </a:solidFill>
              </a:rPr>
              <a:t>1</a:t>
            </a:r>
          </a:p>
        </p:txBody>
      </p:sp>
      <p:sp>
        <p:nvSpPr>
          <p:cNvPr id="13" name="Rectangle 12">
            <a:extLst>
              <a:ext uri="{FF2B5EF4-FFF2-40B4-BE49-F238E27FC236}">
                <a16:creationId xmlns:a16="http://schemas.microsoft.com/office/drawing/2014/main" id="{34F0FB61-F90C-80F0-8243-F1672D24B206}"/>
              </a:ext>
            </a:extLst>
          </p:cNvPr>
          <p:cNvSpPr/>
          <p:nvPr/>
        </p:nvSpPr>
        <p:spPr>
          <a:xfrm>
            <a:off x="668433" y="4923342"/>
            <a:ext cx="11086791" cy="1186995"/>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182880" tIns="91440" rIns="182880" bIns="91440" rtlCol="0" anchor="t"/>
          <a:lstStyle/>
          <a:p>
            <a:pPr>
              <a:lnSpc>
                <a:spcPts val="2600"/>
              </a:lnSpc>
            </a:pPr>
            <a:r>
              <a:rPr lang="en-US" sz="1400" b="1" dirty="0">
                <a:solidFill>
                  <a:schemeClr val="tx1"/>
                </a:solidFill>
                <a:latin typeface="Open Sans" panose="020B0606030504020204" pitchFamily="34" charset="0"/>
                <a:ea typeface="Open Sans" panose="020B0606030504020204" pitchFamily="34" charset="0"/>
                <a:cs typeface="Open Sans" panose="020B0606030504020204" pitchFamily="34" charset="0"/>
              </a:rPr>
              <a:t>Natural gas delivered to North Carolina, 2018–2024:</a:t>
            </a:r>
            <a:r>
              <a:rPr lang="en-US" sz="1400" b="1" baseline="30000" dirty="0">
                <a:solidFill>
                  <a:schemeClr val="tx1"/>
                </a:solidFill>
                <a:latin typeface="Open Sans" panose="020B0606030504020204" pitchFamily="34" charset="0"/>
                <a:ea typeface="Open Sans" panose="020B0606030504020204" pitchFamily="34" charset="0"/>
                <a:cs typeface="Open Sans" panose="020B0606030504020204" pitchFamily="34" charset="0"/>
              </a:rPr>
              <a:t>2</a:t>
            </a:r>
            <a:endParaRPr lang="en-US" sz="1400" b="1"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285750" indent="-285750">
              <a:lnSpc>
                <a:spcPts val="2600"/>
              </a:lnSpc>
              <a:buFont typeface="Arial" panose="020B0604020202020204" pitchFamily="34" charset="0"/>
              <a:buChar char="•"/>
            </a:pPr>
            <a:r>
              <a:rPr lang="en-US" sz="1400" b="1" dirty="0">
                <a:solidFill>
                  <a:schemeClr val="tx1"/>
                </a:solidFill>
                <a:latin typeface="Open Sans" panose="020B0606030504020204" pitchFamily="34" charset="0"/>
                <a:ea typeface="Open Sans" panose="020B0606030504020204" pitchFamily="34" charset="0"/>
                <a:cs typeface="Open Sans" panose="020B0606030504020204" pitchFamily="34" charset="0"/>
              </a:rPr>
              <a:t>Half the time</a:t>
            </a:r>
            <a:r>
              <a:rPr lang="en-US" sz="1400" dirty="0">
                <a:solidFill>
                  <a:schemeClr val="tx1"/>
                </a:solidFill>
                <a:latin typeface="Open Sans" panose="020B0606030504020204" pitchFamily="34" charset="0"/>
                <a:ea typeface="Open Sans" panose="020B0606030504020204" pitchFamily="34" charset="0"/>
                <a:cs typeface="Open Sans" panose="020B0606030504020204" pitchFamily="34" charset="0"/>
              </a:rPr>
              <a:t>, the month-to-month variation in gas prices was at least </a:t>
            </a:r>
            <a:r>
              <a:rPr lang="en-US" sz="1400" b="1" dirty="0">
                <a:solidFill>
                  <a:schemeClr val="tx1"/>
                </a:solidFill>
                <a:latin typeface="Open Sans" panose="020B0606030504020204" pitchFamily="34" charset="0"/>
                <a:ea typeface="Open Sans" panose="020B0606030504020204" pitchFamily="34" charset="0"/>
                <a:cs typeface="Open Sans" panose="020B0606030504020204" pitchFamily="34" charset="0"/>
              </a:rPr>
              <a:t>10 percent</a:t>
            </a:r>
          </a:p>
          <a:p>
            <a:pPr marL="285750" indent="-285750">
              <a:lnSpc>
                <a:spcPts val="2600"/>
              </a:lnSpc>
              <a:buFont typeface="Arial" panose="020B0604020202020204" pitchFamily="34" charset="0"/>
              <a:buChar char="•"/>
            </a:pPr>
            <a:r>
              <a:rPr lang="en-US" sz="1400" b="1" dirty="0">
                <a:solidFill>
                  <a:schemeClr val="tx1"/>
                </a:solidFill>
                <a:latin typeface="Open Sans" panose="020B0606030504020204" pitchFamily="34" charset="0"/>
                <a:ea typeface="Open Sans" panose="020B0606030504020204" pitchFamily="34" charset="0"/>
                <a:cs typeface="Open Sans" panose="020B0606030504020204" pitchFamily="34" charset="0"/>
              </a:rPr>
              <a:t>Ten percent of the time</a:t>
            </a:r>
            <a:r>
              <a:rPr lang="en-US" sz="1400" dirty="0">
                <a:solidFill>
                  <a:schemeClr val="tx1"/>
                </a:solidFill>
                <a:latin typeface="Open Sans" panose="020B0606030504020204" pitchFamily="34" charset="0"/>
                <a:ea typeface="Open Sans" panose="020B0606030504020204" pitchFamily="34" charset="0"/>
                <a:cs typeface="Open Sans" panose="020B0606030504020204" pitchFamily="34" charset="0"/>
              </a:rPr>
              <a:t>, the month-to-month variation was at least </a:t>
            </a:r>
            <a:r>
              <a:rPr lang="en-US" sz="1400" b="1" dirty="0">
                <a:solidFill>
                  <a:schemeClr val="tx1"/>
                </a:solidFill>
                <a:latin typeface="Open Sans" panose="020B0606030504020204" pitchFamily="34" charset="0"/>
                <a:ea typeface="Open Sans" panose="020B0606030504020204" pitchFamily="34" charset="0"/>
                <a:cs typeface="Open Sans" panose="020B0606030504020204" pitchFamily="34" charset="0"/>
              </a:rPr>
              <a:t>30 percent</a:t>
            </a:r>
          </a:p>
        </p:txBody>
      </p:sp>
      <p:sp>
        <p:nvSpPr>
          <p:cNvPr id="23" name="TextBox 22">
            <a:extLst>
              <a:ext uri="{FF2B5EF4-FFF2-40B4-BE49-F238E27FC236}">
                <a16:creationId xmlns:a16="http://schemas.microsoft.com/office/drawing/2014/main" id="{5888F083-468B-D735-D0F4-2FA322BC89E6}"/>
              </a:ext>
            </a:extLst>
          </p:cNvPr>
          <p:cNvSpPr txBox="1"/>
          <p:nvPr/>
        </p:nvSpPr>
        <p:spPr>
          <a:xfrm>
            <a:off x="668434" y="6169316"/>
            <a:ext cx="10817725" cy="400110"/>
          </a:xfrm>
          <a:prstGeom prst="rect">
            <a:avLst/>
          </a:prstGeom>
          <a:noFill/>
        </p:spPr>
        <p:txBody>
          <a:bodyPr wrap="square">
            <a:spAutoFit/>
          </a:bodyPr>
          <a:lstStyle/>
          <a:p>
            <a:r>
              <a:rPr lang="en-US" sz="1000" dirty="0"/>
              <a:t>(1) Henry Hub Natural Gas Spot Price. Energy Information Administration. Available at: https://www.eia.gov/dnav/ng/hist/rngwhhdm.htm</a:t>
            </a:r>
          </a:p>
          <a:p>
            <a:r>
              <a:rPr lang="en-US" sz="1000" dirty="0"/>
              <a:t>(2) North Carolina Natural Gas Price Sold to Electric Power Consumers . Energy Information Administration. Available at: https://www.eia.gov/dnav/ng/hist/n3045nc3m.htm</a:t>
            </a:r>
          </a:p>
        </p:txBody>
      </p:sp>
      <p:pic>
        <p:nvPicPr>
          <p:cNvPr id="8" name="Picture 7" descr="The graph shows a downward trend in natural gas prices, with specific events like the Russian invasion of Ukraine and winter storms influencing the market.&#10;&#10;AI-generated content may be incorrect.">
            <a:extLst>
              <a:ext uri="{FF2B5EF4-FFF2-40B4-BE49-F238E27FC236}">
                <a16:creationId xmlns:a16="http://schemas.microsoft.com/office/drawing/2014/main" id="{A06B48FE-313F-A053-C32D-CD8518BE3871}"/>
              </a:ext>
            </a:extLst>
          </p:cNvPr>
          <p:cNvPicPr>
            <a:picLocks noChangeAspect="1"/>
          </p:cNvPicPr>
          <p:nvPr/>
        </p:nvPicPr>
        <p:blipFill>
          <a:blip r:embed="rId2"/>
          <a:stretch>
            <a:fillRect/>
          </a:stretch>
        </p:blipFill>
        <p:spPr>
          <a:xfrm>
            <a:off x="3898150" y="2031959"/>
            <a:ext cx="7857074" cy="2217403"/>
          </a:xfrm>
          <a:prstGeom prst="rect">
            <a:avLst/>
          </a:prstGeom>
        </p:spPr>
      </p:pic>
    </p:spTree>
    <p:extLst>
      <p:ext uri="{BB962C8B-B14F-4D97-AF65-F5344CB8AC3E}">
        <p14:creationId xmlns:p14="http://schemas.microsoft.com/office/powerpoint/2010/main" val="2044743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DD3E904-38E4-7D49-5D33-F0143D3A1F13}"/>
              </a:ext>
            </a:extLst>
          </p:cNvPr>
          <p:cNvSpPr>
            <a:spLocks noGrp="1"/>
          </p:cNvSpPr>
          <p:nvPr>
            <p:ph type="sldNum" sz="quarter" idx="12"/>
          </p:nvPr>
        </p:nvSpPr>
        <p:spPr/>
        <p:txBody>
          <a:bodyPr/>
          <a:lstStyle/>
          <a:p>
            <a:fld id="{1B79225A-044F-47AC-A466-ADAA88F41AF1}" type="slidenum">
              <a:rPr lang="en-US" smtClean="0"/>
              <a:pPr/>
              <a:t>15</a:t>
            </a:fld>
            <a:endParaRPr lang="en-US" dirty="0"/>
          </a:p>
        </p:txBody>
      </p:sp>
      <p:sp>
        <p:nvSpPr>
          <p:cNvPr id="3" name="Title 2">
            <a:extLst>
              <a:ext uri="{FF2B5EF4-FFF2-40B4-BE49-F238E27FC236}">
                <a16:creationId xmlns:a16="http://schemas.microsoft.com/office/drawing/2014/main" id="{B93660E1-E156-0F1C-ECD9-306E82C891A8}"/>
              </a:ext>
            </a:extLst>
          </p:cNvPr>
          <p:cNvSpPr>
            <a:spLocks noGrp="1"/>
          </p:cNvSpPr>
          <p:nvPr>
            <p:ph type="title"/>
          </p:nvPr>
        </p:nvSpPr>
        <p:spPr>
          <a:xfrm>
            <a:off x="668435" y="365127"/>
            <a:ext cx="10734133" cy="653446"/>
          </a:xfrm>
        </p:spPr>
        <p:txBody>
          <a:bodyPr>
            <a:noAutofit/>
          </a:bodyPr>
          <a:lstStyle/>
          <a:p>
            <a:r>
              <a:rPr lang="en-US" dirty="0">
                <a:latin typeface=""/>
              </a:rPr>
              <a:t>We estimate that solar will continue to save ratepayers money</a:t>
            </a:r>
          </a:p>
        </p:txBody>
      </p:sp>
      <p:sp>
        <p:nvSpPr>
          <p:cNvPr id="4" name="Content Placeholder 3">
            <a:extLst>
              <a:ext uri="{FF2B5EF4-FFF2-40B4-BE49-F238E27FC236}">
                <a16:creationId xmlns:a16="http://schemas.microsoft.com/office/drawing/2014/main" id="{4662679C-CE4F-38AC-B638-C4389DD90FD1}"/>
              </a:ext>
            </a:extLst>
          </p:cNvPr>
          <p:cNvSpPr>
            <a:spLocks noGrp="1"/>
          </p:cNvSpPr>
          <p:nvPr>
            <p:ph idx="1"/>
          </p:nvPr>
        </p:nvSpPr>
        <p:spPr>
          <a:xfrm>
            <a:off x="687288" y="1221899"/>
            <a:ext cx="5445028" cy="2445076"/>
          </a:xfrm>
        </p:spPr>
        <p:txBody>
          <a:bodyPr>
            <a:noAutofit/>
          </a:bodyPr>
          <a:lstStyle/>
          <a:p>
            <a:pPr>
              <a:lnSpc>
                <a:spcPct val="150000"/>
              </a:lnSpc>
              <a:spcBef>
                <a:spcPts val="600"/>
              </a:spcBef>
              <a:buClr>
                <a:schemeClr val="tx1"/>
              </a:buClr>
            </a:pPr>
            <a:r>
              <a:rPr lang="en-US" sz="1400" dirty="0">
                <a:latin typeface="Open Sans" panose="020B0606030504020204" pitchFamily="34" charset="0"/>
                <a:ea typeface="Open Sans" panose="020B0606030504020204" pitchFamily="34" charset="0"/>
                <a:cs typeface="Open Sans" panose="020B0606030504020204" pitchFamily="34" charset="0"/>
              </a:rPr>
              <a:t>Our analysis indicates that solar is likely to become even cheaper, producing $2.4 billion in net savings over the next 10 years compared to meeting load with coal and gas.</a:t>
            </a:r>
            <a:r>
              <a:rPr lang="en-US" sz="1400" baseline="30000" dirty="0">
                <a:latin typeface="Open Sans" panose="020B0606030504020204" pitchFamily="34" charset="0"/>
                <a:ea typeface="Open Sans" panose="020B0606030504020204" pitchFamily="34" charset="0"/>
                <a:cs typeface="Open Sans" panose="020B0606030504020204" pitchFamily="34" charset="0"/>
              </a:rPr>
              <a:t>1</a:t>
            </a:r>
          </a:p>
          <a:p>
            <a:pPr>
              <a:lnSpc>
                <a:spcPct val="150000"/>
              </a:lnSpc>
              <a:spcBef>
                <a:spcPts val="600"/>
              </a:spcBef>
              <a:buClr>
                <a:schemeClr val="tx1"/>
              </a:buClr>
            </a:pPr>
            <a:r>
              <a:rPr lang="en-US" sz="1400" dirty="0">
                <a:latin typeface="Open Sans" panose="020B0606030504020204" pitchFamily="34" charset="0"/>
                <a:ea typeface="Open Sans" panose="020B0606030504020204" pitchFamily="34" charset="0"/>
                <a:cs typeface="Open Sans" panose="020B0606030504020204" pitchFamily="34" charset="0"/>
              </a:rPr>
              <a:t>We estimate that North Carolina utilities can build 4 GW per year of solar cost-effectively and stay in step with CEPS.</a:t>
            </a:r>
          </a:p>
          <a:p>
            <a:pPr>
              <a:lnSpc>
                <a:spcPct val="150000"/>
              </a:lnSpc>
              <a:spcBef>
                <a:spcPts val="600"/>
              </a:spcBef>
              <a:buClr>
                <a:schemeClr val="tx1"/>
              </a:buClr>
            </a:pPr>
            <a:r>
              <a:rPr lang="en-US" sz="1400" dirty="0">
                <a:latin typeface="Open Sans" panose="020B0606030504020204" pitchFamily="34" charset="0"/>
                <a:ea typeface="Open Sans" panose="020B0606030504020204" pitchFamily="34" charset="0"/>
                <a:cs typeface="Open Sans" panose="020B0606030504020204" pitchFamily="34" charset="0"/>
              </a:rPr>
              <a:t>Our analysis indicates that a smaller amount of solar built would also be cost-effective. </a:t>
            </a:r>
          </a:p>
        </p:txBody>
      </p:sp>
      <p:sp>
        <p:nvSpPr>
          <p:cNvPr id="5" name="Footer Placeholder 4">
            <a:extLst>
              <a:ext uri="{FF2B5EF4-FFF2-40B4-BE49-F238E27FC236}">
                <a16:creationId xmlns:a16="http://schemas.microsoft.com/office/drawing/2014/main" id="{BEFC25C7-964E-0453-CF93-D13C9B29BDF6}"/>
              </a:ext>
            </a:extLst>
          </p:cNvPr>
          <p:cNvSpPr>
            <a:spLocks noGrp="1"/>
          </p:cNvSpPr>
          <p:nvPr>
            <p:ph type="ftr" sz="quarter" idx="11"/>
          </p:nvPr>
        </p:nvSpPr>
        <p:spPr/>
        <p:txBody>
          <a:bodyPr/>
          <a:lstStyle/>
          <a:p>
            <a:r>
              <a:rPr lang="en-US" dirty="0"/>
              <a:t>www.synapse-energy.com  |  ©2026 Synapse Energy Economics Inc. All rights reserved.</a:t>
            </a:r>
          </a:p>
        </p:txBody>
      </p:sp>
      <p:sp>
        <p:nvSpPr>
          <p:cNvPr id="8" name="TextBox 7">
            <a:extLst>
              <a:ext uri="{FF2B5EF4-FFF2-40B4-BE49-F238E27FC236}">
                <a16:creationId xmlns:a16="http://schemas.microsoft.com/office/drawing/2014/main" id="{E8A38C6A-5DB9-2790-ECE5-86F2A1E48448}"/>
              </a:ext>
            </a:extLst>
          </p:cNvPr>
          <p:cNvSpPr txBox="1"/>
          <p:nvPr/>
        </p:nvSpPr>
        <p:spPr>
          <a:xfrm>
            <a:off x="715268" y="3763567"/>
            <a:ext cx="5407621" cy="276999"/>
          </a:xfrm>
          <a:prstGeom prst="rect">
            <a:avLst/>
          </a:prstGeom>
          <a:noFill/>
        </p:spPr>
        <p:txBody>
          <a:bodyPr wrap="square" rtlCol="0">
            <a:spAutoFit/>
          </a:bodyPr>
          <a:lstStyle/>
          <a:p>
            <a:r>
              <a:rPr lang="en-US" sz="1200" b="1" i="1" dirty="0">
                <a:solidFill>
                  <a:schemeClr val="accent1"/>
                </a:solidFill>
              </a:rPr>
              <a:t>Incremental solar capacity through 2035</a:t>
            </a:r>
          </a:p>
        </p:txBody>
      </p:sp>
      <p:sp>
        <p:nvSpPr>
          <p:cNvPr id="12" name="TextBox 11">
            <a:extLst>
              <a:ext uri="{FF2B5EF4-FFF2-40B4-BE49-F238E27FC236}">
                <a16:creationId xmlns:a16="http://schemas.microsoft.com/office/drawing/2014/main" id="{0DD3FC43-9197-0F62-DCB0-F8BC41917F49}"/>
              </a:ext>
            </a:extLst>
          </p:cNvPr>
          <p:cNvSpPr txBox="1"/>
          <p:nvPr/>
        </p:nvSpPr>
        <p:spPr>
          <a:xfrm>
            <a:off x="6380238" y="3810715"/>
            <a:ext cx="5407621" cy="276999"/>
          </a:xfrm>
          <a:prstGeom prst="rect">
            <a:avLst/>
          </a:prstGeom>
          <a:noFill/>
        </p:spPr>
        <p:txBody>
          <a:bodyPr wrap="square" rtlCol="0">
            <a:spAutoFit/>
          </a:bodyPr>
          <a:lstStyle/>
          <a:p>
            <a:r>
              <a:rPr lang="en-US" sz="1200" b="1" i="1" dirty="0">
                <a:solidFill>
                  <a:schemeClr val="accent1"/>
                </a:solidFill>
              </a:rPr>
              <a:t>Net savings from solar by year</a:t>
            </a:r>
          </a:p>
        </p:txBody>
      </p:sp>
      <p:sp>
        <p:nvSpPr>
          <p:cNvPr id="14" name="TextBox 13">
            <a:extLst>
              <a:ext uri="{FF2B5EF4-FFF2-40B4-BE49-F238E27FC236}">
                <a16:creationId xmlns:a16="http://schemas.microsoft.com/office/drawing/2014/main" id="{AC2E6593-9502-6C0A-C85A-CB9861EB8B9A}"/>
              </a:ext>
            </a:extLst>
          </p:cNvPr>
          <p:cNvSpPr txBox="1"/>
          <p:nvPr/>
        </p:nvSpPr>
        <p:spPr>
          <a:xfrm>
            <a:off x="6380238" y="1156493"/>
            <a:ext cx="5316173" cy="276999"/>
          </a:xfrm>
          <a:prstGeom prst="rect">
            <a:avLst/>
          </a:prstGeom>
          <a:noFill/>
        </p:spPr>
        <p:txBody>
          <a:bodyPr wrap="square" rtlCol="0">
            <a:spAutoFit/>
          </a:bodyPr>
          <a:lstStyle/>
          <a:p>
            <a:r>
              <a:rPr lang="en-US" sz="1200" b="1" i="1" dirty="0">
                <a:solidFill>
                  <a:schemeClr val="accent1"/>
                </a:solidFill>
              </a:rPr>
              <a:t>All-in cost comparison between fossil resources and solar</a:t>
            </a:r>
          </a:p>
        </p:txBody>
      </p:sp>
      <p:pic>
        <p:nvPicPr>
          <p:cNvPr id="9" name="Picture 8">
            <a:extLst>
              <a:ext uri="{FF2B5EF4-FFF2-40B4-BE49-F238E27FC236}">
                <a16:creationId xmlns:a16="http://schemas.microsoft.com/office/drawing/2014/main" id="{2BD93816-9589-8212-27AE-51E94ADE7369}"/>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6467744" y="1462103"/>
            <a:ext cx="4706276" cy="2207977"/>
          </a:xfrm>
          <a:prstGeom prst="rect">
            <a:avLst/>
          </a:prstGeom>
        </p:spPr>
      </p:pic>
      <p:pic>
        <p:nvPicPr>
          <p:cNvPr id="20" name="Picture 19">
            <a:extLst>
              <a:ext uri="{FF2B5EF4-FFF2-40B4-BE49-F238E27FC236}">
                <a16:creationId xmlns:a16="http://schemas.microsoft.com/office/drawing/2014/main" id="{599FE225-5234-2A88-28B2-9B6B85ECD3E7}"/>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780279" y="4068847"/>
            <a:ext cx="4719842" cy="2217942"/>
          </a:xfrm>
          <a:prstGeom prst="rect">
            <a:avLst/>
          </a:prstGeom>
        </p:spPr>
      </p:pic>
      <p:sp>
        <p:nvSpPr>
          <p:cNvPr id="10" name="TextBox 9">
            <a:extLst>
              <a:ext uri="{FF2B5EF4-FFF2-40B4-BE49-F238E27FC236}">
                <a16:creationId xmlns:a16="http://schemas.microsoft.com/office/drawing/2014/main" id="{6426B9A8-E96F-F1EE-4EDB-14627233BF11}"/>
              </a:ext>
            </a:extLst>
          </p:cNvPr>
          <p:cNvSpPr txBox="1"/>
          <p:nvPr/>
        </p:nvSpPr>
        <p:spPr>
          <a:xfrm>
            <a:off x="668434" y="6370311"/>
            <a:ext cx="10817725" cy="246221"/>
          </a:xfrm>
          <a:prstGeom prst="rect">
            <a:avLst/>
          </a:prstGeom>
          <a:noFill/>
        </p:spPr>
        <p:txBody>
          <a:bodyPr wrap="square">
            <a:spAutoFit/>
          </a:bodyPr>
          <a:lstStyle/>
          <a:p>
            <a:r>
              <a:rPr lang="en-US" sz="1000" dirty="0"/>
              <a:t>(1) This is inclusive of all customer classes.</a:t>
            </a:r>
          </a:p>
        </p:txBody>
      </p:sp>
      <p:sp>
        <p:nvSpPr>
          <p:cNvPr id="7" name="Text Placeholder 5">
            <a:extLst>
              <a:ext uri="{FF2B5EF4-FFF2-40B4-BE49-F238E27FC236}">
                <a16:creationId xmlns:a16="http://schemas.microsoft.com/office/drawing/2014/main" id="{C2316153-1154-384C-7F7D-E37A10DFC795}"/>
              </a:ext>
            </a:extLst>
          </p:cNvPr>
          <p:cNvSpPr>
            <a:spLocks noGrp="1"/>
          </p:cNvSpPr>
          <p:nvPr>
            <p:ph type="body" sz="quarter" idx="13"/>
          </p:nvPr>
        </p:nvSpPr>
        <p:spPr>
          <a:xfrm>
            <a:off x="8570913" y="6580188"/>
            <a:ext cx="2679700" cy="246062"/>
          </a:xfrm>
        </p:spPr>
        <p:txBody>
          <a:bodyPr/>
          <a:lstStyle/>
          <a:p>
            <a:r>
              <a:rPr lang="en-US" dirty="0"/>
              <a:t>Ratepayer Savings in North Carolina</a:t>
            </a:r>
          </a:p>
        </p:txBody>
      </p:sp>
      <p:pic>
        <p:nvPicPr>
          <p:cNvPr id="13" name="Picture 12">
            <a:extLst>
              <a:ext uri="{FF2B5EF4-FFF2-40B4-BE49-F238E27FC236}">
                <a16:creationId xmlns:a16="http://schemas.microsoft.com/office/drawing/2014/main" id="{92323F41-829A-7228-1F32-7CF46322A7DD}"/>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6467744" y="4118885"/>
            <a:ext cx="4743067" cy="2228856"/>
          </a:xfrm>
          <a:prstGeom prst="rect">
            <a:avLst/>
          </a:prstGeom>
        </p:spPr>
      </p:pic>
    </p:spTree>
    <p:extLst>
      <p:ext uri="{BB962C8B-B14F-4D97-AF65-F5344CB8AC3E}">
        <p14:creationId xmlns:p14="http://schemas.microsoft.com/office/powerpoint/2010/main" val="14033518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3E6468-4087-D74B-F5DB-548FC5A3BBFA}"/>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3B4699E-415F-FD39-EC1D-BA2260645A5B}"/>
              </a:ext>
            </a:extLst>
          </p:cNvPr>
          <p:cNvSpPr>
            <a:spLocks noGrp="1"/>
          </p:cNvSpPr>
          <p:nvPr>
            <p:ph type="sldNum" sz="quarter" idx="12"/>
          </p:nvPr>
        </p:nvSpPr>
        <p:spPr/>
        <p:txBody>
          <a:bodyPr/>
          <a:lstStyle/>
          <a:p>
            <a:fld id="{1B79225A-044F-47AC-A466-ADAA88F41AF1}" type="slidenum">
              <a:rPr lang="en-US" smtClean="0"/>
              <a:pPr/>
              <a:t>16</a:t>
            </a:fld>
            <a:endParaRPr lang="en-US" dirty="0"/>
          </a:p>
        </p:txBody>
      </p:sp>
      <p:sp>
        <p:nvSpPr>
          <p:cNvPr id="3" name="Title 2">
            <a:extLst>
              <a:ext uri="{FF2B5EF4-FFF2-40B4-BE49-F238E27FC236}">
                <a16:creationId xmlns:a16="http://schemas.microsoft.com/office/drawing/2014/main" id="{E7F09973-8188-A4C6-EDAA-916BAD5E8508}"/>
              </a:ext>
            </a:extLst>
          </p:cNvPr>
          <p:cNvSpPr>
            <a:spLocks noGrp="1"/>
          </p:cNvSpPr>
          <p:nvPr>
            <p:ph type="title"/>
          </p:nvPr>
        </p:nvSpPr>
        <p:spPr>
          <a:xfrm>
            <a:off x="668434" y="365127"/>
            <a:ext cx="10854551" cy="653446"/>
          </a:xfrm>
        </p:spPr>
        <p:txBody>
          <a:bodyPr>
            <a:noAutofit/>
          </a:bodyPr>
          <a:lstStyle/>
          <a:p>
            <a:r>
              <a:rPr lang="en-US" dirty="0">
                <a:latin typeface=""/>
              </a:rPr>
              <a:t>Customer bills are now lower because of solar</a:t>
            </a:r>
          </a:p>
        </p:txBody>
      </p:sp>
      <p:sp>
        <p:nvSpPr>
          <p:cNvPr id="4" name="Content Placeholder 3">
            <a:extLst>
              <a:ext uri="{FF2B5EF4-FFF2-40B4-BE49-F238E27FC236}">
                <a16:creationId xmlns:a16="http://schemas.microsoft.com/office/drawing/2014/main" id="{49E7BBF1-0CC2-6633-5248-4E65B21B9CCD}"/>
              </a:ext>
            </a:extLst>
          </p:cNvPr>
          <p:cNvSpPr>
            <a:spLocks noGrp="1"/>
          </p:cNvSpPr>
          <p:nvPr>
            <p:ph idx="1"/>
          </p:nvPr>
        </p:nvSpPr>
        <p:spPr>
          <a:xfrm>
            <a:off x="677560" y="2866342"/>
            <a:ext cx="10728305" cy="1463040"/>
          </a:xfrm>
          <a:solidFill>
            <a:schemeClr val="accent2">
              <a:lumMod val="20000"/>
              <a:lumOff val="80000"/>
            </a:schemeClr>
          </a:solidFill>
          <a:ln w="19050">
            <a:noFill/>
          </a:ln>
        </p:spPr>
        <p:txBody>
          <a:bodyPr lIns="182880" tIns="91440" rIns="182880" bIns="91440">
            <a:noAutofit/>
          </a:bodyPr>
          <a:lstStyle/>
          <a:p>
            <a:pPr marL="0" indent="0">
              <a:lnSpc>
                <a:spcPct val="120000"/>
              </a:lnSpc>
              <a:buNone/>
            </a:pPr>
            <a:r>
              <a:rPr lang="en-US" sz="1400" b="1" dirty="0">
                <a:latin typeface="Open Sans" panose="020B0606030504020204" pitchFamily="34" charset="0"/>
                <a:ea typeface="Open Sans" panose="020B0606030504020204" pitchFamily="34" charset="0"/>
                <a:cs typeface="Open Sans" panose="020B0606030504020204" pitchFamily="34" charset="0"/>
              </a:rPr>
              <a:t>Since 2022, solar has saved all ratepayers money.</a:t>
            </a:r>
            <a:r>
              <a:rPr lang="en-US" sz="1400" b="1" baseline="30000" dirty="0">
                <a:latin typeface="Open Sans" panose="020B0606030504020204" pitchFamily="34" charset="0"/>
                <a:ea typeface="Open Sans" panose="020B0606030504020204" pitchFamily="34" charset="0"/>
                <a:cs typeface="Open Sans" panose="020B0606030504020204" pitchFamily="34" charset="0"/>
              </a:rPr>
              <a:t>1</a:t>
            </a:r>
          </a:p>
          <a:p>
            <a:pPr>
              <a:lnSpc>
                <a:spcPct val="120000"/>
              </a:lnSpc>
              <a:spcBef>
                <a:spcPts val="400"/>
              </a:spcBef>
            </a:pPr>
            <a:r>
              <a:rPr lang="en-US" sz="1400" dirty="0">
                <a:latin typeface="Open Sans" panose="020B0606030504020204" pitchFamily="34" charset="0"/>
                <a:ea typeface="Open Sans" panose="020B0606030504020204" pitchFamily="34" charset="0"/>
                <a:cs typeface="Open Sans" panose="020B0606030504020204" pitchFamily="34" charset="0"/>
              </a:rPr>
              <a:t>Solar produced net savings of $38 million per year on average across residential customers, equivalent to $8 of savings per residential customer per year. </a:t>
            </a:r>
          </a:p>
          <a:p>
            <a:pPr>
              <a:lnSpc>
                <a:spcPct val="120000"/>
              </a:lnSpc>
              <a:spcBef>
                <a:spcPts val="400"/>
              </a:spcBef>
            </a:pPr>
            <a:r>
              <a:rPr lang="en-US" sz="1400" dirty="0">
                <a:latin typeface="Open Sans" panose="020B0606030504020204" pitchFamily="34" charset="0"/>
                <a:ea typeface="Open Sans" panose="020B0606030504020204" pitchFamily="34" charset="0"/>
                <a:cs typeface="Open Sans" panose="020B0606030504020204" pitchFamily="34" charset="0"/>
              </a:rPr>
              <a:t>Solar produced net savings of $47 million per year on average across C&amp;I customers.</a:t>
            </a:r>
          </a:p>
        </p:txBody>
      </p:sp>
      <p:sp>
        <p:nvSpPr>
          <p:cNvPr id="5" name="Footer Placeholder 4">
            <a:extLst>
              <a:ext uri="{FF2B5EF4-FFF2-40B4-BE49-F238E27FC236}">
                <a16:creationId xmlns:a16="http://schemas.microsoft.com/office/drawing/2014/main" id="{154B48F8-40F3-8FE3-AEE5-57E51FEBD95A}"/>
              </a:ext>
            </a:extLst>
          </p:cNvPr>
          <p:cNvSpPr>
            <a:spLocks noGrp="1"/>
          </p:cNvSpPr>
          <p:nvPr>
            <p:ph type="ftr" sz="quarter" idx="11"/>
          </p:nvPr>
        </p:nvSpPr>
        <p:spPr/>
        <p:txBody>
          <a:bodyPr/>
          <a:lstStyle/>
          <a:p>
            <a:r>
              <a:rPr lang="en-US" dirty="0"/>
              <a:t>www.synapse-energy.com  |  ©2026 Synapse Energy Economics Inc. All rights reserved.</a:t>
            </a:r>
          </a:p>
        </p:txBody>
      </p:sp>
      <p:sp>
        <p:nvSpPr>
          <p:cNvPr id="6" name="Text Placeholder 5">
            <a:extLst>
              <a:ext uri="{FF2B5EF4-FFF2-40B4-BE49-F238E27FC236}">
                <a16:creationId xmlns:a16="http://schemas.microsoft.com/office/drawing/2014/main" id="{3441D5DE-4178-97D8-FA10-F6E17CA7BA80}"/>
              </a:ext>
            </a:extLst>
          </p:cNvPr>
          <p:cNvSpPr>
            <a:spLocks noGrp="1"/>
          </p:cNvSpPr>
          <p:nvPr>
            <p:ph type="body" sz="quarter" idx="13"/>
          </p:nvPr>
        </p:nvSpPr>
        <p:spPr/>
        <p:txBody>
          <a:bodyPr/>
          <a:lstStyle/>
          <a:p>
            <a:r>
              <a:rPr lang="en-US" dirty="0"/>
              <a:t>Ratepayer Savings in North Carolina</a:t>
            </a:r>
          </a:p>
          <a:p>
            <a:endParaRPr lang="en-US" dirty="0"/>
          </a:p>
        </p:txBody>
      </p:sp>
      <p:sp>
        <p:nvSpPr>
          <p:cNvPr id="7" name="Content Placeholder 3">
            <a:extLst>
              <a:ext uri="{FF2B5EF4-FFF2-40B4-BE49-F238E27FC236}">
                <a16:creationId xmlns:a16="http://schemas.microsoft.com/office/drawing/2014/main" id="{021F6324-4799-0DD8-29D0-409CAAE7B8C2}"/>
              </a:ext>
            </a:extLst>
          </p:cNvPr>
          <p:cNvSpPr txBox="1">
            <a:spLocks/>
          </p:cNvSpPr>
          <p:nvPr/>
        </p:nvSpPr>
        <p:spPr>
          <a:xfrm>
            <a:off x="686987" y="4519385"/>
            <a:ext cx="10728305" cy="1463040"/>
          </a:xfrm>
          <a:prstGeom prst="rect">
            <a:avLst/>
          </a:prstGeom>
          <a:solidFill>
            <a:schemeClr val="accent2">
              <a:lumMod val="20000"/>
              <a:lumOff val="80000"/>
            </a:schemeClr>
          </a:solidFill>
          <a:ln w="19050">
            <a:noFill/>
          </a:ln>
        </p:spPr>
        <p:txBody>
          <a:bodyPr vert="horz" lIns="182880" tIns="91440" rIns="182880" bIns="91440" rtlCol="0">
            <a:noAutofit/>
          </a:bodyPr>
          <a:lstStyle>
            <a:lvl1pPr marL="171450" indent="-171450" algn="l" defTabSz="914400" rtl="0" eaLnBrk="1" latinLnBrk="0" hangingPunct="1">
              <a:lnSpc>
                <a:spcPts val="2600"/>
              </a:lnSpc>
              <a:spcBef>
                <a:spcPts val="1000"/>
              </a:spcBef>
              <a:buClr>
                <a:schemeClr val="tx2"/>
              </a:buClr>
              <a:buFont typeface="Arial" panose="020B0604020202020204" pitchFamily="34" charset="0"/>
              <a:buChar char="•"/>
              <a:defRPr sz="2000" kern="1200">
                <a:solidFill>
                  <a:schemeClr val="tx1"/>
                </a:solidFill>
                <a:latin typeface="+mn-lt"/>
                <a:ea typeface="+mn-ea"/>
                <a:cs typeface="+mn-cs"/>
              </a:defRPr>
            </a:lvl1pPr>
            <a:lvl2pPr marL="514350" indent="-171450" algn="l" defTabSz="914400" rtl="0" eaLnBrk="1" latinLnBrk="0" hangingPunct="1">
              <a:lnSpc>
                <a:spcPct val="10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2pPr>
            <a:lvl3pPr marL="971550" indent="-171450" algn="l" defTabSz="914400" rtl="0" eaLnBrk="1" latinLnBrk="0" hangingPunct="1">
              <a:lnSpc>
                <a:spcPct val="10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3pPr>
            <a:lvl4pPr marL="1428750" indent="-171450" algn="l" defTabSz="914400" rtl="0" eaLnBrk="1" latinLnBrk="0" hangingPunct="1">
              <a:lnSpc>
                <a:spcPct val="10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4pPr>
            <a:lvl5pPr marL="1828800" indent="-171450" algn="l" defTabSz="914400" rtl="0" eaLnBrk="1" latinLnBrk="0" hangingPunct="1">
              <a:lnSpc>
                <a:spcPct val="10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Font typeface="Arial" panose="020B0604020202020204" pitchFamily="34" charset="0"/>
              <a:buNone/>
            </a:pPr>
            <a:r>
              <a:rPr lang="en-US" sz="1400" b="1" dirty="0">
                <a:latin typeface="Open Sans" panose="020B0606030504020204" pitchFamily="34" charset="0"/>
                <a:ea typeface="Open Sans" panose="020B0606030504020204" pitchFamily="34" charset="0"/>
                <a:cs typeface="Open Sans" panose="020B0606030504020204" pitchFamily="34" charset="0"/>
              </a:rPr>
              <a:t>From now through 2035, we estimate that solar will continue to save all ratepayers money.</a:t>
            </a:r>
            <a:r>
              <a:rPr lang="en-US" sz="1400" b="1" baseline="30000" dirty="0">
                <a:latin typeface="Open Sans" panose="020B0606030504020204" pitchFamily="34" charset="0"/>
                <a:ea typeface="Open Sans" panose="020B0606030504020204" pitchFamily="34" charset="0"/>
                <a:cs typeface="Open Sans" panose="020B0606030504020204" pitchFamily="34" charset="0"/>
              </a:rPr>
              <a:t>2</a:t>
            </a:r>
          </a:p>
          <a:p>
            <a:pPr>
              <a:lnSpc>
                <a:spcPct val="120000"/>
              </a:lnSpc>
              <a:spcBef>
                <a:spcPts val="400"/>
              </a:spcBef>
            </a:pPr>
            <a:r>
              <a:rPr lang="en-US" sz="1400" dirty="0">
                <a:latin typeface="Open Sans" panose="020B0606030504020204" pitchFamily="34" charset="0"/>
                <a:ea typeface="Open Sans" panose="020B0606030504020204" pitchFamily="34" charset="0"/>
                <a:cs typeface="Open Sans" panose="020B0606030504020204" pitchFamily="34" charset="0"/>
              </a:rPr>
              <a:t>Solar may produce net savings of $77 million per year on average across residential customers, equivalent to $13 of savings per residential customer per year.</a:t>
            </a:r>
          </a:p>
          <a:p>
            <a:pPr>
              <a:lnSpc>
                <a:spcPct val="120000"/>
              </a:lnSpc>
              <a:spcBef>
                <a:spcPts val="400"/>
              </a:spcBef>
            </a:pPr>
            <a:r>
              <a:rPr lang="en-US" sz="1400" dirty="0">
                <a:latin typeface="Open Sans" panose="020B0606030504020204" pitchFamily="34" charset="0"/>
                <a:ea typeface="Open Sans" panose="020B0606030504020204" pitchFamily="34" charset="0"/>
                <a:cs typeface="Open Sans" panose="020B0606030504020204" pitchFamily="34" charset="0"/>
              </a:rPr>
              <a:t>Solar may produce net savings of $167 million per year on average across C&amp;I customers.</a:t>
            </a:r>
          </a:p>
          <a:p>
            <a:pPr>
              <a:lnSpc>
                <a:spcPct val="120000"/>
              </a:lnSpc>
              <a:spcBef>
                <a:spcPts val="400"/>
              </a:spcBef>
            </a:pPr>
            <a:endParaRPr lang="en-US" sz="14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8" name="Content Placeholder 3">
            <a:extLst>
              <a:ext uri="{FF2B5EF4-FFF2-40B4-BE49-F238E27FC236}">
                <a16:creationId xmlns:a16="http://schemas.microsoft.com/office/drawing/2014/main" id="{920DD267-D608-78CD-6B49-A4140B8F7E7A}"/>
              </a:ext>
            </a:extLst>
          </p:cNvPr>
          <p:cNvSpPr txBox="1">
            <a:spLocks/>
          </p:cNvSpPr>
          <p:nvPr/>
        </p:nvSpPr>
        <p:spPr>
          <a:xfrm>
            <a:off x="677560" y="1222727"/>
            <a:ext cx="10728305" cy="1463040"/>
          </a:xfrm>
          <a:prstGeom prst="rect">
            <a:avLst/>
          </a:prstGeom>
          <a:solidFill>
            <a:schemeClr val="accent3">
              <a:lumMod val="20000"/>
              <a:lumOff val="80000"/>
            </a:schemeClr>
          </a:solidFill>
        </p:spPr>
        <p:txBody>
          <a:bodyPr vert="horz" lIns="182880" tIns="91440" rIns="182880" bIns="91440" rtlCol="0">
            <a:noAutofit/>
          </a:bodyPr>
          <a:lstStyle>
            <a:lvl1pPr marL="171450" indent="-171450" algn="l" defTabSz="914400" rtl="0" eaLnBrk="1" latinLnBrk="0" hangingPunct="1">
              <a:lnSpc>
                <a:spcPts val="2600"/>
              </a:lnSpc>
              <a:spcBef>
                <a:spcPts val="1000"/>
              </a:spcBef>
              <a:buClr>
                <a:schemeClr val="tx2"/>
              </a:buClr>
              <a:buFont typeface="Arial" panose="020B0604020202020204" pitchFamily="34" charset="0"/>
              <a:buChar char="•"/>
              <a:defRPr sz="2000" kern="1200">
                <a:solidFill>
                  <a:schemeClr val="tx1"/>
                </a:solidFill>
                <a:latin typeface="+mn-lt"/>
                <a:ea typeface="+mn-ea"/>
                <a:cs typeface="+mn-cs"/>
              </a:defRPr>
            </a:lvl1pPr>
            <a:lvl2pPr marL="514350" indent="-171450" algn="l" defTabSz="914400" rtl="0" eaLnBrk="1" latinLnBrk="0" hangingPunct="1">
              <a:lnSpc>
                <a:spcPct val="10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2pPr>
            <a:lvl3pPr marL="971550" indent="-171450" algn="l" defTabSz="914400" rtl="0" eaLnBrk="1" latinLnBrk="0" hangingPunct="1">
              <a:lnSpc>
                <a:spcPct val="10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3pPr>
            <a:lvl4pPr marL="1428750" indent="-171450" algn="l" defTabSz="914400" rtl="0" eaLnBrk="1" latinLnBrk="0" hangingPunct="1">
              <a:lnSpc>
                <a:spcPct val="10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4pPr>
            <a:lvl5pPr marL="1828800" indent="-171450" algn="l" defTabSz="914400" rtl="0" eaLnBrk="1" latinLnBrk="0" hangingPunct="1">
              <a:lnSpc>
                <a:spcPct val="10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US" sz="1400" b="1" dirty="0">
                <a:latin typeface="Open Sans" panose="020B0606030504020204" pitchFamily="34" charset="0"/>
                <a:ea typeface="Open Sans" panose="020B0606030504020204" pitchFamily="34" charset="0"/>
                <a:cs typeface="Open Sans" panose="020B0606030504020204" pitchFamily="34" charset="0"/>
              </a:rPr>
              <a:t>Over 2007–2021, the cost of solar outweighed the displaced gas and coal costs.</a:t>
            </a:r>
          </a:p>
          <a:p>
            <a:pPr>
              <a:lnSpc>
                <a:spcPct val="120000"/>
              </a:lnSpc>
              <a:spcBef>
                <a:spcPts val="400"/>
              </a:spcBef>
            </a:pPr>
            <a:r>
              <a:rPr lang="en-US" sz="1400" dirty="0">
                <a:latin typeface="Open Sans" panose="020B0606030504020204" pitchFamily="34" charset="0"/>
                <a:ea typeface="Open Sans" panose="020B0606030504020204" pitchFamily="34" charset="0"/>
                <a:cs typeface="Open Sans" panose="020B0606030504020204" pitchFamily="34" charset="0"/>
              </a:rPr>
              <a:t>Solar produced net costs of $25 million per year on average across residential customers, equivalent to $6 per residential customer per year. </a:t>
            </a:r>
          </a:p>
          <a:p>
            <a:pPr>
              <a:lnSpc>
                <a:spcPct val="120000"/>
              </a:lnSpc>
              <a:spcBef>
                <a:spcPts val="400"/>
              </a:spcBef>
            </a:pPr>
            <a:r>
              <a:rPr lang="en-US" sz="1400" dirty="0">
                <a:latin typeface="Open Sans" panose="020B0606030504020204" pitchFamily="34" charset="0"/>
                <a:ea typeface="Open Sans" panose="020B0606030504020204" pitchFamily="34" charset="0"/>
                <a:cs typeface="Open Sans" panose="020B0606030504020204" pitchFamily="34" charset="0"/>
              </a:rPr>
              <a:t>Solar produced net costs of $32 million per year on average across commercial &amp; industrial (C&amp;I) customers. </a:t>
            </a:r>
          </a:p>
        </p:txBody>
      </p:sp>
      <p:sp>
        <p:nvSpPr>
          <p:cNvPr id="10" name="TextBox 9">
            <a:extLst>
              <a:ext uri="{FF2B5EF4-FFF2-40B4-BE49-F238E27FC236}">
                <a16:creationId xmlns:a16="http://schemas.microsoft.com/office/drawing/2014/main" id="{BF95A051-CF42-55A2-906E-C354950E0829}"/>
              </a:ext>
            </a:extLst>
          </p:cNvPr>
          <p:cNvSpPr txBox="1"/>
          <p:nvPr/>
        </p:nvSpPr>
        <p:spPr>
          <a:xfrm>
            <a:off x="668434" y="6169316"/>
            <a:ext cx="10817725" cy="400110"/>
          </a:xfrm>
          <a:prstGeom prst="rect">
            <a:avLst/>
          </a:prstGeom>
          <a:noFill/>
        </p:spPr>
        <p:txBody>
          <a:bodyPr wrap="square">
            <a:spAutoFit/>
          </a:bodyPr>
          <a:lstStyle/>
          <a:p>
            <a:r>
              <a:rPr lang="en-US" sz="1000" dirty="0"/>
              <a:t>(1) Solar has saved money for every customer class. Our analysis includes customers in Duke Energy’s North Carolina service territory as well as North Carolina’s municipal and cooperative utility service territories. (2) Our analysis did not evaluate beyond 2035; solar may continue to produce savings for all ratepayers beyond this timeframe. </a:t>
            </a:r>
          </a:p>
        </p:txBody>
      </p:sp>
    </p:spTree>
    <p:extLst>
      <p:ext uri="{BB962C8B-B14F-4D97-AF65-F5344CB8AC3E}">
        <p14:creationId xmlns:p14="http://schemas.microsoft.com/office/powerpoint/2010/main" val="33250211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bg>
      <p:bgPr>
        <a:solidFill>
          <a:srgbClr val="18224A"/>
        </a:solidFill>
        <a:effectLst/>
      </p:bgPr>
    </p:bg>
    <p:spTree>
      <p:nvGrpSpPr>
        <p:cNvPr id="1" name="">
          <a:extLst>
            <a:ext uri="{FF2B5EF4-FFF2-40B4-BE49-F238E27FC236}">
              <a16:creationId xmlns:a16="http://schemas.microsoft.com/office/drawing/2014/main" id="{0D316E79-E994-5EE2-FE0A-1D161F0C147C}"/>
            </a:ext>
          </a:extLst>
        </p:cNvPr>
        <p:cNvGrpSpPr/>
        <p:nvPr/>
      </p:nvGrpSpPr>
      <p:grpSpPr>
        <a:xfrm>
          <a:off x="0" y="0"/>
          <a:ext cx="0" cy="0"/>
          <a:chOff x="0" y="0"/>
          <a:chExt cx="0" cy="0"/>
        </a:xfrm>
      </p:grpSpPr>
      <p:sp>
        <p:nvSpPr>
          <p:cNvPr id="31" name="TextBox 31">
            <a:extLst>
              <a:ext uri="{FF2B5EF4-FFF2-40B4-BE49-F238E27FC236}">
                <a16:creationId xmlns:a16="http://schemas.microsoft.com/office/drawing/2014/main" id="{4C007B8E-FD51-BADB-8E3F-753F54BB8CCB}"/>
              </a:ext>
            </a:extLst>
          </p:cNvPr>
          <p:cNvSpPr txBox="1"/>
          <p:nvPr/>
        </p:nvSpPr>
        <p:spPr>
          <a:xfrm>
            <a:off x="650780" y="2722987"/>
            <a:ext cx="9351812" cy="625171"/>
          </a:xfrm>
          <a:prstGeom prst="rect">
            <a:avLst/>
          </a:prstGeom>
        </p:spPr>
        <p:txBody>
          <a:bodyPr wrap="square" lIns="0" tIns="0" rIns="0" bIns="0" rtlCol="0" anchor="t">
            <a:spAutoFit/>
          </a:bodyPr>
          <a:lstStyle/>
          <a:p>
            <a:pPr marL="0" marR="0" lvl="0" indent="0" defTabSz="609630" rtl="0" eaLnBrk="1" fontAlgn="auto" latinLnBrk="0" hangingPunct="1">
              <a:lnSpc>
                <a:spcPts val="4480"/>
              </a:lnSpc>
              <a:spcBef>
                <a:spcPts val="0"/>
              </a:spcBef>
              <a:spcAft>
                <a:spcPts val="0"/>
              </a:spcAft>
              <a:buClrTx/>
              <a:buSzTx/>
              <a:buFontTx/>
              <a:buNone/>
              <a:tabLst/>
              <a:defRPr/>
            </a:pPr>
            <a:r>
              <a:rPr kumimoji="0" lang="en-US" sz="5000" b="1" i="0" u="none" strike="noStrike" kern="1200" cap="none" spc="0" normalizeH="0" baseline="0" noProof="0" dirty="0">
                <a:ln>
                  <a:noFill/>
                </a:ln>
                <a:solidFill>
                  <a:srgbClr val="FFFFFF"/>
                </a:solidFill>
                <a:effectLst/>
                <a:uLnTx/>
                <a:uFillTx/>
                <a:latin typeface="Nunito Sans" pitchFamily="2" charset="77"/>
                <a:ea typeface="Araboto-Medium" panose="02000500000000000000" pitchFamily="2" charset="0"/>
                <a:cs typeface="Araboto-Medium" panose="02000500000000000000" pitchFamily="2" charset="0"/>
                <a:sym typeface="Open Sauce Semi-Bold"/>
              </a:rPr>
              <a:t>Appendices</a:t>
            </a:r>
          </a:p>
        </p:txBody>
      </p:sp>
      <p:sp>
        <p:nvSpPr>
          <p:cNvPr id="2" name="Rectangle 1">
            <a:extLst>
              <a:ext uri="{FF2B5EF4-FFF2-40B4-BE49-F238E27FC236}">
                <a16:creationId xmlns:a16="http://schemas.microsoft.com/office/drawing/2014/main" id="{45E7FEFA-CFB5-B806-4E5F-C1D4EA5D0F32}"/>
              </a:ext>
            </a:extLst>
          </p:cNvPr>
          <p:cNvSpPr/>
          <p:nvPr/>
        </p:nvSpPr>
        <p:spPr>
          <a:xfrm>
            <a:off x="1768415" y="1043796"/>
            <a:ext cx="9618453" cy="35023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41995468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87F278-8CEF-D4B2-42C8-7B47A92CB3F7}"/>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FC48EBA-7021-532B-1EFE-A9E35DCC0E1F}"/>
              </a:ext>
            </a:extLst>
          </p:cNvPr>
          <p:cNvSpPr>
            <a:spLocks noGrp="1"/>
          </p:cNvSpPr>
          <p:nvPr>
            <p:ph type="sldNum" sz="quarter" idx="12"/>
          </p:nvPr>
        </p:nvSpPr>
        <p:spPr/>
        <p:txBody>
          <a:bodyPr/>
          <a:lstStyle/>
          <a:p>
            <a:fld id="{1B79225A-044F-47AC-A466-ADAA88F41AF1}" type="slidenum">
              <a:rPr lang="en-US" smtClean="0"/>
              <a:pPr/>
              <a:t>18</a:t>
            </a:fld>
            <a:endParaRPr lang="en-US" dirty="0"/>
          </a:p>
        </p:txBody>
      </p:sp>
      <p:sp>
        <p:nvSpPr>
          <p:cNvPr id="3" name="Title 2">
            <a:extLst>
              <a:ext uri="{FF2B5EF4-FFF2-40B4-BE49-F238E27FC236}">
                <a16:creationId xmlns:a16="http://schemas.microsoft.com/office/drawing/2014/main" id="{EBFBCAF3-A9F3-8CDE-8A43-A2670A493CD9}"/>
              </a:ext>
            </a:extLst>
          </p:cNvPr>
          <p:cNvSpPr>
            <a:spLocks noGrp="1"/>
          </p:cNvSpPr>
          <p:nvPr>
            <p:ph type="title"/>
          </p:nvPr>
        </p:nvSpPr>
        <p:spPr>
          <a:xfrm>
            <a:off x="668435" y="365127"/>
            <a:ext cx="10581999" cy="653446"/>
          </a:xfrm>
        </p:spPr>
        <p:txBody>
          <a:bodyPr>
            <a:noAutofit/>
          </a:bodyPr>
          <a:lstStyle/>
          <a:p>
            <a:r>
              <a:rPr lang="en-US" dirty="0">
                <a:latin typeface=""/>
              </a:rPr>
              <a:t>Methods detail: Estimating future solar capacity</a:t>
            </a:r>
          </a:p>
        </p:txBody>
      </p:sp>
      <p:sp>
        <p:nvSpPr>
          <p:cNvPr id="5" name="Footer Placeholder 4">
            <a:extLst>
              <a:ext uri="{FF2B5EF4-FFF2-40B4-BE49-F238E27FC236}">
                <a16:creationId xmlns:a16="http://schemas.microsoft.com/office/drawing/2014/main" id="{860A34A5-5371-2F30-DDEA-645C02015003}"/>
              </a:ext>
            </a:extLst>
          </p:cNvPr>
          <p:cNvSpPr>
            <a:spLocks noGrp="1"/>
          </p:cNvSpPr>
          <p:nvPr>
            <p:ph type="ftr" sz="quarter" idx="11"/>
          </p:nvPr>
        </p:nvSpPr>
        <p:spPr/>
        <p:txBody>
          <a:bodyPr/>
          <a:lstStyle/>
          <a:p>
            <a:r>
              <a:rPr lang="en-US" dirty="0"/>
              <a:t>www.synapse-energy.com  |  ©2026 Synapse Energy Economics Inc. All rights reserved.</a:t>
            </a:r>
          </a:p>
        </p:txBody>
      </p:sp>
      <p:sp>
        <p:nvSpPr>
          <p:cNvPr id="6" name="Text Placeholder 5">
            <a:extLst>
              <a:ext uri="{FF2B5EF4-FFF2-40B4-BE49-F238E27FC236}">
                <a16:creationId xmlns:a16="http://schemas.microsoft.com/office/drawing/2014/main" id="{920CAEAA-8BA2-37A4-91D4-E8EB912B4356}"/>
              </a:ext>
            </a:extLst>
          </p:cNvPr>
          <p:cNvSpPr>
            <a:spLocks noGrp="1"/>
          </p:cNvSpPr>
          <p:nvPr>
            <p:ph type="body" sz="quarter" idx="13"/>
          </p:nvPr>
        </p:nvSpPr>
        <p:spPr/>
        <p:txBody>
          <a:bodyPr/>
          <a:lstStyle/>
          <a:p>
            <a:r>
              <a:rPr lang="en-US" dirty="0"/>
              <a:t>Ratepayer Savings in North Carolina</a:t>
            </a:r>
          </a:p>
        </p:txBody>
      </p:sp>
      <p:sp>
        <p:nvSpPr>
          <p:cNvPr id="9" name="Content Placeholder 3">
            <a:extLst>
              <a:ext uri="{FF2B5EF4-FFF2-40B4-BE49-F238E27FC236}">
                <a16:creationId xmlns:a16="http://schemas.microsoft.com/office/drawing/2014/main" id="{9491AADF-3A81-415D-A08A-49FD60131C44}"/>
              </a:ext>
            </a:extLst>
          </p:cNvPr>
          <p:cNvSpPr>
            <a:spLocks noGrp="1"/>
          </p:cNvSpPr>
          <p:nvPr>
            <p:ph idx="1"/>
          </p:nvPr>
        </p:nvSpPr>
        <p:spPr>
          <a:xfrm>
            <a:off x="668434" y="1218220"/>
            <a:ext cx="4271211" cy="4857210"/>
          </a:xfrm>
        </p:spPr>
        <p:txBody>
          <a:bodyPr>
            <a:normAutofit lnSpcReduction="10000"/>
          </a:bodyPr>
          <a:lstStyle/>
          <a:p>
            <a:pPr>
              <a:lnSpc>
                <a:spcPct val="150000"/>
              </a:lnSpc>
              <a:buClr>
                <a:schemeClr val="tx1"/>
              </a:buClr>
            </a:pPr>
            <a:r>
              <a:rPr lang="en-US" sz="1400" dirty="0">
                <a:latin typeface="Open Sans" panose="020B0606030504020204" pitchFamily="34" charset="0"/>
                <a:ea typeface="Open Sans" panose="020B0606030504020204" pitchFamily="34" charset="0"/>
                <a:cs typeface="Open Sans" panose="020B0606030504020204" pitchFamily="34" charset="0"/>
              </a:rPr>
              <a:t>We projected the North Carolina CEPS requirement by drawing a straight line from 12.5 percent in 2027 to 100 percent (carbon neutral) in 2050 to meet North Carolina’s 2050 carbon neutrality target.</a:t>
            </a:r>
          </a:p>
          <a:p>
            <a:pPr>
              <a:lnSpc>
                <a:spcPct val="150000"/>
              </a:lnSpc>
              <a:buClr>
                <a:schemeClr val="tx1"/>
              </a:buClr>
            </a:pPr>
            <a:r>
              <a:rPr lang="en-US" sz="1400" dirty="0">
                <a:latin typeface="Open Sans" panose="020B0606030504020204" pitchFamily="34" charset="0"/>
                <a:ea typeface="Open Sans" panose="020B0606030504020204" pitchFamily="34" charset="0"/>
                <a:cs typeface="Open Sans" panose="020B0606030504020204" pitchFamily="34" charset="0"/>
              </a:rPr>
              <a:t>We multiplied the CEPS requirement by Duke’s Advancing Development Load forecast to determine the required clean energy generation.</a:t>
            </a:r>
          </a:p>
          <a:p>
            <a:pPr>
              <a:lnSpc>
                <a:spcPct val="150000"/>
              </a:lnSpc>
              <a:buClr>
                <a:schemeClr val="tx1"/>
              </a:buClr>
            </a:pPr>
            <a:r>
              <a:rPr lang="en-US" sz="1400" dirty="0">
                <a:latin typeface="Open Sans" panose="020B0606030504020204" pitchFamily="34" charset="0"/>
                <a:ea typeface="Open Sans" panose="020B0606030504020204" pitchFamily="34" charset="0"/>
                <a:cs typeface="Open Sans" panose="020B0606030504020204" pitchFamily="34" charset="0"/>
              </a:rPr>
              <a:t>We assumed that any new project capacity built to meet the generation target would come from solar. </a:t>
            </a:r>
          </a:p>
          <a:p>
            <a:pPr>
              <a:lnSpc>
                <a:spcPct val="150000"/>
              </a:lnSpc>
              <a:buClr>
                <a:schemeClr val="tx1"/>
              </a:buClr>
            </a:pPr>
            <a:r>
              <a:rPr lang="en-US" sz="1400" dirty="0">
                <a:latin typeface="Open Sans" panose="020B0606030504020204" pitchFamily="34" charset="0"/>
                <a:ea typeface="Open Sans" panose="020B0606030504020204" pitchFamily="34" charset="0"/>
                <a:cs typeface="Open Sans" panose="020B0606030504020204" pitchFamily="34" charset="0"/>
              </a:rPr>
              <a:t>We then calculated the annual incremental solar capacity.</a:t>
            </a:r>
          </a:p>
        </p:txBody>
      </p:sp>
      <p:sp>
        <p:nvSpPr>
          <p:cNvPr id="11" name="TextBox 10">
            <a:extLst>
              <a:ext uri="{FF2B5EF4-FFF2-40B4-BE49-F238E27FC236}">
                <a16:creationId xmlns:a16="http://schemas.microsoft.com/office/drawing/2014/main" id="{01B93719-420C-AED8-2A54-438730601503}"/>
              </a:ext>
            </a:extLst>
          </p:cNvPr>
          <p:cNvSpPr txBox="1"/>
          <p:nvPr/>
        </p:nvSpPr>
        <p:spPr>
          <a:xfrm>
            <a:off x="5169866" y="1259406"/>
            <a:ext cx="5407621" cy="276999"/>
          </a:xfrm>
          <a:prstGeom prst="rect">
            <a:avLst/>
          </a:prstGeom>
          <a:noFill/>
        </p:spPr>
        <p:txBody>
          <a:bodyPr wrap="square" rtlCol="0">
            <a:spAutoFit/>
          </a:bodyPr>
          <a:lstStyle/>
          <a:p>
            <a:r>
              <a:rPr lang="en-US" sz="1200" b="1" i="1" dirty="0">
                <a:solidFill>
                  <a:schemeClr val="accent1"/>
                </a:solidFill>
              </a:rPr>
              <a:t>Forecasted solar generation through 2035</a:t>
            </a:r>
          </a:p>
        </p:txBody>
      </p:sp>
      <p:pic>
        <p:nvPicPr>
          <p:cNvPr id="7" name="Picture 6">
            <a:extLst>
              <a:ext uri="{FF2B5EF4-FFF2-40B4-BE49-F238E27FC236}">
                <a16:creationId xmlns:a16="http://schemas.microsoft.com/office/drawing/2014/main" id="{84F00AEA-C783-C3B4-AC9A-04E0E2A645C2}"/>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5207572" y="1615350"/>
            <a:ext cx="6191151" cy="2884766"/>
          </a:xfrm>
          <a:prstGeom prst="rect">
            <a:avLst/>
          </a:prstGeom>
        </p:spPr>
      </p:pic>
    </p:spTree>
    <p:extLst>
      <p:ext uri="{BB962C8B-B14F-4D97-AF65-F5344CB8AC3E}">
        <p14:creationId xmlns:p14="http://schemas.microsoft.com/office/powerpoint/2010/main" val="14346986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88FD97-222D-1CCA-27B0-782CC3407F1D}"/>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C0ABB06-3BE0-D1E0-616F-095F1E38BBFE}"/>
              </a:ext>
            </a:extLst>
          </p:cNvPr>
          <p:cNvSpPr>
            <a:spLocks noGrp="1"/>
          </p:cNvSpPr>
          <p:nvPr>
            <p:ph type="sldNum" sz="quarter" idx="12"/>
          </p:nvPr>
        </p:nvSpPr>
        <p:spPr/>
        <p:txBody>
          <a:bodyPr/>
          <a:lstStyle/>
          <a:p>
            <a:fld id="{1B79225A-044F-47AC-A466-ADAA88F41AF1}" type="slidenum">
              <a:rPr lang="en-US" smtClean="0"/>
              <a:pPr/>
              <a:t>19</a:t>
            </a:fld>
            <a:endParaRPr lang="en-US" dirty="0"/>
          </a:p>
        </p:txBody>
      </p:sp>
      <p:sp>
        <p:nvSpPr>
          <p:cNvPr id="3" name="Title 2">
            <a:extLst>
              <a:ext uri="{FF2B5EF4-FFF2-40B4-BE49-F238E27FC236}">
                <a16:creationId xmlns:a16="http://schemas.microsoft.com/office/drawing/2014/main" id="{AB27EE0E-56F9-7C71-495C-537CBCFC36B2}"/>
              </a:ext>
            </a:extLst>
          </p:cNvPr>
          <p:cNvSpPr>
            <a:spLocks noGrp="1"/>
          </p:cNvSpPr>
          <p:nvPr>
            <p:ph type="title"/>
          </p:nvPr>
        </p:nvSpPr>
        <p:spPr>
          <a:xfrm>
            <a:off x="626099" y="365127"/>
            <a:ext cx="11345765" cy="653446"/>
          </a:xfrm>
        </p:spPr>
        <p:txBody>
          <a:bodyPr>
            <a:noAutofit/>
          </a:bodyPr>
          <a:lstStyle/>
          <a:p>
            <a:r>
              <a:rPr lang="en-US" dirty="0">
                <a:latin typeface=""/>
              </a:rPr>
              <a:t>Methods detail: Quantifying historical avoided coal and gas costs</a:t>
            </a:r>
          </a:p>
        </p:txBody>
      </p:sp>
      <p:sp>
        <p:nvSpPr>
          <p:cNvPr id="5" name="Footer Placeholder 4">
            <a:extLst>
              <a:ext uri="{FF2B5EF4-FFF2-40B4-BE49-F238E27FC236}">
                <a16:creationId xmlns:a16="http://schemas.microsoft.com/office/drawing/2014/main" id="{EA71551F-0367-A2C3-1F60-B20880707D04}"/>
              </a:ext>
            </a:extLst>
          </p:cNvPr>
          <p:cNvSpPr>
            <a:spLocks noGrp="1"/>
          </p:cNvSpPr>
          <p:nvPr>
            <p:ph type="ftr" sz="quarter" idx="11"/>
          </p:nvPr>
        </p:nvSpPr>
        <p:spPr/>
        <p:txBody>
          <a:bodyPr/>
          <a:lstStyle/>
          <a:p>
            <a:r>
              <a:rPr lang="en-US" dirty="0"/>
              <a:t>www.synapse-energy.com  |  ©2026 Synapse Energy Economics Inc. All rights reserved.</a:t>
            </a:r>
          </a:p>
        </p:txBody>
      </p:sp>
      <p:sp>
        <p:nvSpPr>
          <p:cNvPr id="6" name="Text Placeholder 5">
            <a:extLst>
              <a:ext uri="{FF2B5EF4-FFF2-40B4-BE49-F238E27FC236}">
                <a16:creationId xmlns:a16="http://schemas.microsoft.com/office/drawing/2014/main" id="{37F71488-43EE-FD24-5688-77C0083FC52E}"/>
              </a:ext>
            </a:extLst>
          </p:cNvPr>
          <p:cNvSpPr>
            <a:spLocks noGrp="1"/>
          </p:cNvSpPr>
          <p:nvPr>
            <p:ph type="body" sz="quarter" idx="13"/>
          </p:nvPr>
        </p:nvSpPr>
        <p:spPr/>
        <p:txBody>
          <a:bodyPr/>
          <a:lstStyle/>
          <a:p>
            <a:r>
              <a:rPr lang="en-US" dirty="0"/>
              <a:t>Ratepayer Savings in North Carolina</a:t>
            </a:r>
          </a:p>
        </p:txBody>
      </p:sp>
      <p:sp>
        <p:nvSpPr>
          <p:cNvPr id="11" name="TextBox 10">
            <a:extLst>
              <a:ext uri="{FF2B5EF4-FFF2-40B4-BE49-F238E27FC236}">
                <a16:creationId xmlns:a16="http://schemas.microsoft.com/office/drawing/2014/main" id="{03CE026C-EE70-1A06-1812-8D95C04465D7}"/>
              </a:ext>
            </a:extLst>
          </p:cNvPr>
          <p:cNvSpPr txBox="1"/>
          <p:nvPr/>
        </p:nvSpPr>
        <p:spPr>
          <a:xfrm>
            <a:off x="668434" y="6259847"/>
            <a:ext cx="10817725" cy="246221"/>
          </a:xfrm>
          <a:prstGeom prst="rect">
            <a:avLst/>
          </a:prstGeom>
          <a:noFill/>
        </p:spPr>
        <p:txBody>
          <a:bodyPr wrap="square">
            <a:spAutoFit/>
          </a:bodyPr>
          <a:lstStyle/>
          <a:p>
            <a:r>
              <a:rPr lang="en-US" sz="1000" dirty="0"/>
              <a:t>(1) We did not explicitly estimate avoided transmission and distribution (T&amp;D) costs. Depending on a host of variables, solar can increase T&amp;D costs or avoid them. </a:t>
            </a:r>
          </a:p>
        </p:txBody>
      </p:sp>
      <p:sp>
        <p:nvSpPr>
          <p:cNvPr id="9" name="Content Placeholder 3">
            <a:extLst>
              <a:ext uri="{FF2B5EF4-FFF2-40B4-BE49-F238E27FC236}">
                <a16:creationId xmlns:a16="http://schemas.microsoft.com/office/drawing/2014/main" id="{6061A46E-BDD7-801F-B189-D21E341CCB53}"/>
              </a:ext>
            </a:extLst>
          </p:cNvPr>
          <p:cNvSpPr txBox="1">
            <a:spLocks/>
          </p:cNvSpPr>
          <p:nvPr/>
        </p:nvSpPr>
        <p:spPr>
          <a:xfrm>
            <a:off x="626098" y="1175374"/>
            <a:ext cx="11147979" cy="1701262"/>
          </a:xfrm>
          <a:prstGeom prst="rect">
            <a:avLst/>
          </a:prstGeom>
          <a:solidFill>
            <a:schemeClr val="accent2">
              <a:lumMod val="20000"/>
              <a:lumOff val="80000"/>
            </a:schemeClr>
          </a:solidFill>
        </p:spPr>
        <p:txBody>
          <a:bodyPr vert="horz" lIns="182880" tIns="0" rIns="182880" bIns="91440" rtlCol="0" anchor="ctr">
            <a:noAutofit/>
          </a:bodyPr>
          <a:lstStyle>
            <a:lvl1pPr marL="171450" indent="-171450" algn="l" defTabSz="914400" rtl="0" eaLnBrk="1" latinLnBrk="0" hangingPunct="1">
              <a:lnSpc>
                <a:spcPts val="2600"/>
              </a:lnSpc>
              <a:spcBef>
                <a:spcPts val="1000"/>
              </a:spcBef>
              <a:buClr>
                <a:schemeClr val="tx2"/>
              </a:buClr>
              <a:buFont typeface="Arial" panose="020B0604020202020204" pitchFamily="34" charset="0"/>
              <a:buChar char="•"/>
              <a:defRPr sz="2000" kern="1200">
                <a:solidFill>
                  <a:schemeClr val="tx1"/>
                </a:solidFill>
                <a:latin typeface="+mn-lt"/>
                <a:ea typeface="+mn-ea"/>
                <a:cs typeface="+mn-cs"/>
              </a:defRPr>
            </a:lvl1pPr>
            <a:lvl2pPr marL="514350" indent="-171450" algn="l" defTabSz="914400" rtl="0" eaLnBrk="1" latinLnBrk="0" hangingPunct="1">
              <a:lnSpc>
                <a:spcPct val="10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2pPr>
            <a:lvl3pPr marL="971550" indent="-171450" algn="l" defTabSz="914400" rtl="0" eaLnBrk="1" latinLnBrk="0" hangingPunct="1">
              <a:lnSpc>
                <a:spcPct val="10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3pPr>
            <a:lvl4pPr marL="1428750" indent="-171450" algn="l" defTabSz="914400" rtl="0" eaLnBrk="1" latinLnBrk="0" hangingPunct="1">
              <a:lnSpc>
                <a:spcPct val="10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4pPr>
            <a:lvl5pPr marL="1828800" indent="-171450" algn="l" defTabSz="914400" rtl="0" eaLnBrk="1" latinLnBrk="0" hangingPunct="1">
              <a:lnSpc>
                <a:spcPct val="10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chemeClr val="tx1"/>
              </a:buClr>
              <a:buNone/>
            </a:pPr>
            <a:r>
              <a:rPr lang="en-US" sz="1200" b="1" dirty="0">
                <a:latin typeface="Open Sans" panose="020B0606030504020204" pitchFamily="34" charset="0"/>
                <a:ea typeface="Open Sans" panose="020B0606030504020204" pitchFamily="34" charset="0"/>
                <a:cs typeface="Open Sans" panose="020B0606030504020204" pitchFamily="34" charset="0"/>
              </a:rPr>
              <a:t>Fuel costs</a:t>
            </a:r>
          </a:p>
          <a:p>
            <a:pPr lvl="1"/>
            <a:r>
              <a:rPr lang="en-US" sz="1200" dirty="0">
                <a:latin typeface="Open Sans" panose="020B0606030504020204" pitchFamily="34" charset="0"/>
                <a:ea typeface="Open Sans" panose="020B0606030504020204" pitchFamily="34" charset="0"/>
                <a:cs typeface="Open Sans" panose="020B0606030504020204" pitchFamily="34" charset="0"/>
              </a:rPr>
              <a:t>We quantified the historical solar generation because this equals the gas and coal generation that solar displaced. We applied a degradation rate and a capacity factor to the historical solar capacity to determine the solar generation (MWh) in each operating year.</a:t>
            </a:r>
          </a:p>
          <a:p>
            <a:pPr lvl="1"/>
            <a:r>
              <a:rPr lang="en-US" sz="1200" dirty="0">
                <a:latin typeface="Open Sans" panose="020B0606030504020204" pitchFamily="34" charset="0"/>
                <a:ea typeface="Open Sans" panose="020B0606030504020204" pitchFamily="34" charset="0"/>
                <a:cs typeface="Open Sans" panose="020B0606030504020204" pitchFamily="34" charset="0"/>
              </a:rPr>
              <a:t>For resources on the margin, we determined the share that was gas versus coal in each year using AVERT.</a:t>
            </a:r>
          </a:p>
          <a:p>
            <a:pPr lvl="1"/>
            <a:r>
              <a:rPr lang="en-US" sz="1200" dirty="0">
                <a:latin typeface="Open Sans" panose="020B0606030504020204" pitchFamily="34" charset="0"/>
                <a:ea typeface="Open Sans" panose="020B0606030504020204" pitchFamily="34" charset="0"/>
                <a:cs typeface="Open Sans" panose="020B0606030504020204" pitchFamily="34" charset="0"/>
              </a:rPr>
              <a:t>We calculated the annual average gas and coal fuel costs in North Carolina using data from EIA Form 923.</a:t>
            </a:r>
          </a:p>
          <a:p>
            <a:pPr lvl="1"/>
            <a:r>
              <a:rPr lang="en-US" sz="1200" dirty="0">
                <a:latin typeface="Open Sans" panose="020B0606030504020204" pitchFamily="34" charset="0"/>
                <a:ea typeface="Open Sans" panose="020B0606030504020204" pitchFamily="34" charset="0"/>
                <a:cs typeface="Open Sans" panose="020B0606030504020204" pitchFamily="34" charset="0"/>
              </a:rPr>
              <a:t>We applied historical annual heat rates from For 923 to determine total avoided fuel costs.</a:t>
            </a:r>
          </a:p>
        </p:txBody>
      </p:sp>
      <p:sp>
        <p:nvSpPr>
          <p:cNvPr id="13" name="Content Placeholder 3">
            <a:extLst>
              <a:ext uri="{FF2B5EF4-FFF2-40B4-BE49-F238E27FC236}">
                <a16:creationId xmlns:a16="http://schemas.microsoft.com/office/drawing/2014/main" id="{29508F8C-E094-2F45-86D3-98B8AF1D2101}"/>
              </a:ext>
            </a:extLst>
          </p:cNvPr>
          <p:cNvSpPr txBox="1">
            <a:spLocks/>
          </p:cNvSpPr>
          <p:nvPr/>
        </p:nvSpPr>
        <p:spPr>
          <a:xfrm>
            <a:off x="626098" y="2973089"/>
            <a:ext cx="11147979" cy="1297253"/>
          </a:xfrm>
          <a:prstGeom prst="rect">
            <a:avLst/>
          </a:prstGeom>
          <a:solidFill>
            <a:schemeClr val="accent2">
              <a:lumMod val="20000"/>
              <a:lumOff val="80000"/>
            </a:schemeClr>
          </a:solidFill>
        </p:spPr>
        <p:txBody>
          <a:bodyPr vert="horz" lIns="182880" tIns="0" rIns="182880" bIns="0" rtlCol="0" anchor="ctr">
            <a:noAutofit/>
          </a:bodyPr>
          <a:lstStyle>
            <a:lvl1pPr marL="171450" indent="-171450" algn="l" defTabSz="914400" rtl="0" eaLnBrk="1" latinLnBrk="0" hangingPunct="1">
              <a:lnSpc>
                <a:spcPts val="2600"/>
              </a:lnSpc>
              <a:spcBef>
                <a:spcPts val="1000"/>
              </a:spcBef>
              <a:buClr>
                <a:schemeClr val="tx2"/>
              </a:buClr>
              <a:buFont typeface="Arial" panose="020B0604020202020204" pitchFamily="34" charset="0"/>
              <a:buChar char="•"/>
              <a:defRPr sz="2000" kern="1200">
                <a:solidFill>
                  <a:schemeClr val="tx1"/>
                </a:solidFill>
                <a:latin typeface="+mn-lt"/>
                <a:ea typeface="+mn-ea"/>
                <a:cs typeface="+mn-cs"/>
              </a:defRPr>
            </a:lvl1pPr>
            <a:lvl2pPr marL="514350" indent="-171450" algn="l" defTabSz="914400" rtl="0" eaLnBrk="1" latinLnBrk="0" hangingPunct="1">
              <a:lnSpc>
                <a:spcPct val="10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2pPr>
            <a:lvl3pPr marL="971550" indent="-171450" algn="l" defTabSz="914400" rtl="0" eaLnBrk="1" latinLnBrk="0" hangingPunct="1">
              <a:lnSpc>
                <a:spcPct val="10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3pPr>
            <a:lvl4pPr marL="1428750" indent="-171450" algn="l" defTabSz="914400" rtl="0" eaLnBrk="1" latinLnBrk="0" hangingPunct="1">
              <a:lnSpc>
                <a:spcPct val="10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4pPr>
            <a:lvl5pPr marL="1828800" indent="-171450" algn="l" defTabSz="914400" rtl="0" eaLnBrk="1" latinLnBrk="0" hangingPunct="1">
              <a:lnSpc>
                <a:spcPct val="10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Clr>
                <a:schemeClr val="tx1"/>
              </a:buClr>
              <a:buNone/>
            </a:pPr>
            <a:r>
              <a:rPr lang="en-US" sz="1200" b="1" dirty="0">
                <a:latin typeface="Open Sans" panose="020B0606030504020204" pitchFamily="34" charset="0"/>
                <a:ea typeface="Open Sans" panose="020B0606030504020204" pitchFamily="34" charset="0"/>
                <a:cs typeface="Open Sans" panose="020B0606030504020204" pitchFamily="34" charset="0"/>
              </a:rPr>
              <a:t>Fixed and variable operations and maintenance costs</a:t>
            </a:r>
          </a:p>
          <a:p>
            <a:pPr lvl="1">
              <a:lnSpc>
                <a:spcPct val="120000"/>
              </a:lnSpc>
              <a:buClr>
                <a:schemeClr val="tx1"/>
              </a:buClr>
            </a:pPr>
            <a:r>
              <a:rPr lang="en-US" sz="1200" dirty="0">
                <a:latin typeface="Open Sans" panose="020B0606030504020204" pitchFamily="34" charset="0"/>
                <a:ea typeface="Open Sans" panose="020B0606030504020204" pitchFamily="34" charset="0"/>
                <a:cs typeface="Open Sans" panose="020B0606030504020204" pitchFamily="34" charset="0"/>
              </a:rPr>
              <a:t>We estimated the share of avoided generation from solar that would have likely been met by gas versus coal in each year using AVERT.</a:t>
            </a:r>
          </a:p>
          <a:p>
            <a:pPr lvl="1">
              <a:lnSpc>
                <a:spcPct val="120000"/>
              </a:lnSpc>
              <a:buClr>
                <a:schemeClr val="tx1"/>
              </a:buClr>
            </a:pPr>
            <a:r>
              <a:rPr lang="en-US" sz="1200" dirty="0">
                <a:latin typeface="Open Sans" panose="020B0606030504020204" pitchFamily="34" charset="0"/>
                <a:ea typeface="Open Sans" panose="020B0606030504020204" pitchFamily="34" charset="0"/>
                <a:cs typeface="Open Sans" panose="020B0606030504020204" pitchFamily="34" charset="0"/>
              </a:rPr>
              <a:t>We applied the average $/MWh gas combined cycle and coal fixed operations and maintenance and variable operations and maintenance costs from the Lazard levelized cost of energy (LCOE) Report Version 15.0 (2021) to calculate </a:t>
            </a:r>
            <a:r>
              <a:rPr lang="en-US" sz="1400" dirty="0">
                <a:latin typeface="Open Sans" panose="020B0606030504020204" pitchFamily="34" charset="0"/>
                <a:ea typeface="Open Sans" panose="020B0606030504020204" pitchFamily="34" charset="0"/>
                <a:cs typeface="Open Sans" panose="020B0606030504020204" pitchFamily="34" charset="0"/>
              </a:rPr>
              <a:t>total costs.</a:t>
            </a:r>
          </a:p>
        </p:txBody>
      </p:sp>
      <p:sp>
        <p:nvSpPr>
          <p:cNvPr id="14" name="Content Placeholder 3">
            <a:extLst>
              <a:ext uri="{FF2B5EF4-FFF2-40B4-BE49-F238E27FC236}">
                <a16:creationId xmlns:a16="http://schemas.microsoft.com/office/drawing/2014/main" id="{9B9AD5BE-7CE1-75FE-8F88-232BFA27AB0E}"/>
              </a:ext>
            </a:extLst>
          </p:cNvPr>
          <p:cNvSpPr txBox="1">
            <a:spLocks/>
          </p:cNvSpPr>
          <p:nvPr/>
        </p:nvSpPr>
        <p:spPr>
          <a:xfrm>
            <a:off x="626097" y="4432780"/>
            <a:ext cx="11147979" cy="1761149"/>
          </a:xfrm>
          <a:prstGeom prst="rect">
            <a:avLst/>
          </a:prstGeom>
          <a:solidFill>
            <a:schemeClr val="accent2">
              <a:lumMod val="20000"/>
              <a:lumOff val="80000"/>
            </a:schemeClr>
          </a:solidFill>
        </p:spPr>
        <p:txBody>
          <a:bodyPr vert="horz" lIns="182880" tIns="0" rIns="182880" bIns="91440" rtlCol="0" anchor="ctr">
            <a:noAutofit/>
          </a:bodyPr>
          <a:lstStyle>
            <a:lvl1pPr marL="171450" indent="-171450" algn="l" defTabSz="914400" rtl="0" eaLnBrk="1" latinLnBrk="0" hangingPunct="1">
              <a:lnSpc>
                <a:spcPts val="2600"/>
              </a:lnSpc>
              <a:spcBef>
                <a:spcPts val="1000"/>
              </a:spcBef>
              <a:buClr>
                <a:schemeClr val="tx2"/>
              </a:buClr>
              <a:buFont typeface="Arial" panose="020B0604020202020204" pitchFamily="34" charset="0"/>
              <a:buChar char="•"/>
              <a:defRPr sz="2000" kern="1200">
                <a:solidFill>
                  <a:schemeClr val="tx1"/>
                </a:solidFill>
                <a:latin typeface="+mn-lt"/>
                <a:ea typeface="+mn-ea"/>
                <a:cs typeface="+mn-cs"/>
              </a:defRPr>
            </a:lvl1pPr>
            <a:lvl2pPr marL="514350" indent="-171450" algn="l" defTabSz="914400" rtl="0" eaLnBrk="1" latinLnBrk="0" hangingPunct="1">
              <a:lnSpc>
                <a:spcPct val="10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2pPr>
            <a:lvl3pPr marL="971550" indent="-171450" algn="l" defTabSz="914400" rtl="0" eaLnBrk="1" latinLnBrk="0" hangingPunct="1">
              <a:lnSpc>
                <a:spcPct val="10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3pPr>
            <a:lvl4pPr marL="1428750" indent="-171450" algn="l" defTabSz="914400" rtl="0" eaLnBrk="1" latinLnBrk="0" hangingPunct="1">
              <a:lnSpc>
                <a:spcPct val="10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4pPr>
            <a:lvl5pPr marL="1828800" indent="-171450" algn="l" defTabSz="914400" rtl="0" eaLnBrk="1" latinLnBrk="0" hangingPunct="1">
              <a:lnSpc>
                <a:spcPct val="10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chemeClr val="tx1"/>
              </a:buClr>
              <a:buNone/>
            </a:pPr>
            <a:r>
              <a:rPr lang="en-US" sz="1200" b="1" dirty="0">
                <a:latin typeface="Open Sans" panose="020B0606030504020204" pitchFamily="34" charset="0"/>
                <a:ea typeface="Open Sans" panose="020B0606030504020204" pitchFamily="34" charset="0"/>
                <a:cs typeface="Open Sans" panose="020B0606030504020204" pitchFamily="34" charset="0"/>
              </a:rPr>
              <a:t>Capital costs</a:t>
            </a:r>
          </a:p>
          <a:p>
            <a:pPr lvl="1">
              <a:buClr>
                <a:schemeClr val="tx1"/>
              </a:buClr>
            </a:pPr>
            <a:r>
              <a:rPr lang="en-US" sz="1200" dirty="0">
                <a:latin typeface="Open Sans" panose="020B0606030504020204" pitchFamily="34" charset="0"/>
                <a:ea typeface="Open Sans" panose="020B0606030504020204" pitchFamily="34" charset="0"/>
                <a:cs typeface="Open Sans" panose="020B0606030504020204" pitchFamily="34" charset="0"/>
              </a:rPr>
              <a:t>We assumed that all firm solar capacity would have been met with gas.</a:t>
            </a:r>
          </a:p>
          <a:p>
            <a:pPr lvl="1">
              <a:lnSpc>
                <a:spcPct val="120000"/>
              </a:lnSpc>
              <a:buClr>
                <a:schemeClr val="tx1"/>
              </a:buClr>
            </a:pPr>
            <a:r>
              <a:rPr lang="en-US" sz="1200" dirty="0">
                <a:latin typeface="Open Sans" panose="020B0606030504020204" pitchFamily="34" charset="0"/>
                <a:ea typeface="Open Sans" panose="020B0606030504020204" pitchFamily="34" charset="0"/>
                <a:cs typeface="Open Sans" panose="020B0606030504020204" pitchFamily="34" charset="0"/>
              </a:rPr>
              <a:t>We assumed an average solar effective load carrying capacity (ELCC) of 9 percent (based on the November 2025 Duke Energy ELCC report.</a:t>
            </a:r>
          </a:p>
          <a:p>
            <a:pPr lvl="1">
              <a:lnSpc>
                <a:spcPct val="120000"/>
              </a:lnSpc>
              <a:buClr>
                <a:schemeClr val="tx1"/>
              </a:buClr>
            </a:pPr>
            <a:r>
              <a:rPr lang="en-US" sz="1200" dirty="0">
                <a:latin typeface="Open Sans" panose="020B0606030504020204" pitchFamily="34" charset="0"/>
                <a:ea typeface="Open Sans" panose="020B0606030504020204" pitchFamily="34" charset="0"/>
                <a:cs typeface="Open Sans" panose="020B0606030504020204" pitchFamily="34" charset="0"/>
              </a:rPr>
              <a:t>We use the annual $/kW-yr gas combustion turbine (CT) capital cost from the Lazard LCOE Report Version 15.0.</a:t>
            </a:r>
          </a:p>
          <a:p>
            <a:pPr lvl="1">
              <a:lnSpc>
                <a:spcPct val="120000"/>
              </a:lnSpc>
              <a:buClr>
                <a:schemeClr val="tx1"/>
              </a:buClr>
            </a:pPr>
            <a:r>
              <a:rPr lang="en-US" sz="1200" dirty="0">
                <a:latin typeface="Open Sans" panose="020B0606030504020204" pitchFamily="34" charset="0"/>
                <a:ea typeface="Open Sans" panose="020B0606030504020204" pitchFamily="34" charset="0"/>
                <a:cs typeface="Open Sans" panose="020B0606030504020204" pitchFamily="34" charset="0"/>
              </a:rPr>
              <a:t>We applied a 7 percent </a:t>
            </a:r>
            <a:r>
              <a:rPr lang="en-US" sz="1200" dirty="0" err="1">
                <a:latin typeface="Open Sans" panose="020B0606030504020204" pitchFamily="34" charset="0"/>
                <a:ea typeface="Open Sans" panose="020B0606030504020204" pitchFamily="34" charset="0"/>
                <a:cs typeface="Open Sans" panose="020B0606030504020204" pitchFamily="34" charset="0"/>
              </a:rPr>
              <a:t>levelization</a:t>
            </a:r>
            <a:r>
              <a:rPr lang="en-US" sz="1200" dirty="0">
                <a:latin typeface="Open Sans" panose="020B0606030504020204" pitchFamily="34" charset="0"/>
                <a:ea typeface="Open Sans" panose="020B0606030504020204" pitchFamily="34" charset="0"/>
                <a:cs typeface="Open Sans" panose="020B0606030504020204" pitchFamily="34" charset="0"/>
              </a:rPr>
              <a:t> factor based on the National Lab of the Rockies 2024 Annual Technology Baseline (ATB) report’s Capital Recovery Factor for utility-scale PV. </a:t>
            </a:r>
            <a:endParaRPr lang="en-US" sz="1200" dirty="0">
              <a:highlight>
                <a:srgbClr val="FFFF00"/>
              </a:highlight>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620890458"/>
      </p:ext>
    </p:extLst>
  </p:cSld>
  <p:clrMapOvr>
    <a:masterClrMapping/>
  </p:clrMapOvr>
</p:sld>
</file>

<file path=ppt/theme/theme1.xml><?xml version="1.0" encoding="utf-8"?>
<a:theme xmlns:a="http://schemas.openxmlformats.org/drawingml/2006/main" name="template - PPT">
  <a:themeElements>
    <a:clrScheme name="Synapse2">
      <a:dk1>
        <a:sysClr val="windowText" lastClr="000000"/>
      </a:dk1>
      <a:lt1>
        <a:sysClr val="window" lastClr="FFFFFF"/>
      </a:lt1>
      <a:dk2>
        <a:srgbClr val="44546A"/>
      </a:dk2>
      <a:lt2>
        <a:srgbClr val="E7E6E6"/>
      </a:lt2>
      <a:accent1>
        <a:srgbClr val="143376"/>
      </a:accent1>
      <a:accent2>
        <a:srgbClr val="377FE7"/>
      </a:accent2>
      <a:accent3>
        <a:srgbClr val="F8AB48"/>
      </a:accent3>
      <a:accent4>
        <a:srgbClr val="EFF9FE"/>
      </a:accent4>
      <a:accent5>
        <a:srgbClr val="18224A"/>
      </a:accent5>
      <a:accent6>
        <a:srgbClr val="39C5A9"/>
      </a:accent6>
      <a:hlink>
        <a:srgbClr val="000000"/>
      </a:hlink>
      <a:folHlink>
        <a:srgbClr val="595959"/>
      </a:folHlink>
    </a:clrScheme>
    <a:fontScheme name="Energy Guides">
      <a:majorFont>
        <a:latin typeface="Arial"/>
        <a:ea typeface=""/>
        <a:cs typeface=""/>
      </a:majorFont>
      <a:minorFont>
        <a:latin typeface="Calibri"/>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ynapse wide-format powerpoint template" id="{87A9C0B1-44D9-4EC4-825A-D144929F6F9E}" vid="{700DC893-97EF-4B71-A3A3-CADBDC97F9F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95F78587022F4419013A8A07848007E" ma:contentTypeVersion="1" ma:contentTypeDescription="Create a new document." ma:contentTypeScope="" ma:versionID="117763a7aba4069641c326733236adf9">
  <xsd:schema xmlns:xsd="http://www.w3.org/2001/XMLSchema" xmlns:xs="http://www.w3.org/2001/XMLSchema" xmlns:p="http://schemas.microsoft.com/office/2006/metadata/properties" xmlns:ns2="4b54f95a-c392-4915-b50c-618f44f31247" targetNamespace="http://schemas.microsoft.com/office/2006/metadata/properties" ma:root="true" ma:fieldsID="1fbff1f4a39622302fe098e13c6d823d" ns2:_="">
    <xsd:import namespace="4b54f95a-c392-4915-b50c-618f44f31247"/>
    <xsd:element name="properties">
      <xsd:complexType>
        <xsd:sequence>
          <xsd:element name="documentManagement">
            <xsd:complexType>
              <xsd:all>
                <xsd:element ref="ns2:Document_x0020_Typ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b54f95a-c392-4915-b50c-618f44f31247" elementFormDefault="qualified">
    <xsd:import namespace="http://schemas.microsoft.com/office/2006/documentManagement/types"/>
    <xsd:import namespace="http://schemas.microsoft.com/office/infopath/2007/PartnerControls"/>
    <xsd:element name="Document_x0020_Type" ma:index="8" nillable="true" ma:displayName="Document Type" ma:internalName="Document_x0020_Type">
      <xsd:complexType>
        <xsd:complexContent>
          <xsd:extension base="dms:MultiChoiceFillIn">
            <xsd:sequence>
              <xsd:element name="Value" maxOccurs="unbounded" minOccurs="0" nillable="true">
                <xsd:simpleType>
                  <xsd:union memberTypes="dms:Text">
                    <xsd:simpleType>
                      <xsd:restriction base="dms:Choice">
                        <xsd:enumeration value="Pre-review Notes"/>
                        <xsd:enumeration value="Completed Review Forms"/>
                        <xsd:enumeration value="Completed Review Notes"/>
                        <xsd:enumeration value="Planning"/>
                        <xsd:enumeration value="Analysis"/>
                        <xsd:enumeration value="Orientation Scheduling and Tracking"/>
                        <xsd:enumeration value="Orientation Materials"/>
                        <xsd:enumeration value="Orientation Process Planning"/>
                        <xsd:enumeration value="Consulting Skills"/>
                        <xsd:enumeration value="Newbie Buddy Program"/>
                        <xsd:enumeration value="Consulting Skills Training"/>
                        <xsd:enumeration value="Excel Training"/>
                        <xsd:enumeration value="First Day Schedule"/>
                        <xsd:enumeration value="Admin Logistics"/>
                      </xsd:restriction>
                    </xsd:simpleType>
                  </xsd:union>
                </xsd:simple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Document_x0020_Type xmlns="4b54f95a-c392-4915-b50c-618f44f31247"/>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3D6E978-C854-4E3F-A2FE-C0BAB037338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b54f95a-c392-4915-b50c-618f44f3124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A8F8960-D074-4426-8C35-83A9A987A364}">
  <ds:schemaRefs>
    <ds:schemaRef ds:uri="http://schemas.openxmlformats.org/package/2006/metadata/core-properties"/>
    <ds:schemaRef ds:uri="http://purl.org/dc/dcmitype/"/>
    <ds:schemaRef ds:uri="http://www.w3.org/XML/1998/namespace"/>
    <ds:schemaRef ds:uri="http://schemas.microsoft.com/office/2006/documentManagement/types"/>
    <ds:schemaRef ds:uri="http://schemas.microsoft.com/office/infopath/2007/PartnerControls"/>
    <ds:schemaRef ds:uri="http://purl.org/dc/elements/1.1/"/>
    <ds:schemaRef ds:uri="4b54f95a-c392-4915-b50c-618f44f31247"/>
    <ds:schemaRef ds:uri="http://schemas.microsoft.com/office/2006/metadata/properties"/>
    <ds:schemaRef ds:uri="http://purl.org/dc/terms/"/>
  </ds:schemaRefs>
</ds:datastoreItem>
</file>

<file path=customXml/itemProps3.xml><?xml version="1.0" encoding="utf-8"?>
<ds:datastoreItem xmlns:ds="http://schemas.openxmlformats.org/officeDocument/2006/customXml" ds:itemID="{B74BCE88-2A84-4744-B719-B2F802A6AD1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15696</TotalTime>
  <Words>3438</Words>
  <Application>Microsoft Office PowerPoint</Application>
  <PresentationFormat>Widescreen</PresentationFormat>
  <Paragraphs>174</Paragraphs>
  <Slides>19</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Arial</vt:lpstr>
      <vt:lpstr>Avenir Next LT Pro Demi</vt:lpstr>
      <vt:lpstr>Calibri</vt:lpstr>
      <vt:lpstr>Nunito Sans</vt:lpstr>
      <vt:lpstr>Open Sans</vt:lpstr>
      <vt:lpstr>template - PPT</vt:lpstr>
      <vt:lpstr>PowerPoint Presentation</vt:lpstr>
      <vt:lpstr>PowerPoint Presentation</vt:lpstr>
      <vt:lpstr>PowerPoint Presentation</vt:lpstr>
      <vt:lpstr>Executive summary</vt:lpstr>
      <vt:lpstr>Analytical purpose</vt:lpstr>
      <vt:lpstr>PowerPoint Presentation</vt:lpstr>
      <vt:lpstr>Quantifying historical ratepayer impacts of solar</vt:lpstr>
      <vt:lpstr>Estimating future ratepayer impacts of solar</vt:lpstr>
      <vt:lpstr>Quantifying historical avoided coal and gas costs</vt:lpstr>
      <vt:lpstr>Estimating future avoided coal and gas costs</vt:lpstr>
      <vt:lpstr>PowerPoint Presentation</vt:lpstr>
      <vt:lpstr>As solar ramped up, it became cheaper</vt:lpstr>
      <vt:lpstr>Solar is now providing ratepayers net benefits</vt:lpstr>
      <vt:lpstr>In addition to offering savings, solar avoids fuel price volatility</vt:lpstr>
      <vt:lpstr>We estimate that solar will continue to save ratepayers money</vt:lpstr>
      <vt:lpstr>Customer bills are now lower because of solar</vt:lpstr>
      <vt:lpstr>PowerPoint Presentation</vt:lpstr>
      <vt:lpstr>Methods detail: Estimating future solar capacity</vt:lpstr>
      <vt:lpstr>Methods detail: Quantifying historical avoided coal and gas costs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Pat Knight</dc:creator>
  <cp:lastModifiedBy>Angela Zeng</cp:lastModifiedBy>
  <cp:revision>299</cp:revision>
  <dcterms:created xsi:type="dcterms:W3CDTF">2025-01-08T02:00:59Z</dcterms:created>
  <dcterms:modified xsi:type="dcterms:W3CDTF">2026-09-23T19:41:57Z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0x010100695F78587022F4419013A8A07848007E</vt:lpwstr>
  </property>
</Properties>
</file>